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sldIdLst>
    <p:sldId id="257" r:id="rId5"/>
    <p:sldId id="258" r:id="rId6"/>
    <p:sldId id="287" r:id="rId7"/>
    <p:sldId id="259" r:id="rId8"/>
    <p:sldId id="278" r:id="rId9"/>
    <p:sldId id="280" r:id="rId10"/>
    <p:sldId id="286" r:id="rId11"/>
    <p:sldId id="285" r:id="rId12"/>
    <p:sldId id="28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72B2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7C7AD1-CFB5-4849-9FD1-CBC142C84FE3}" v="1" dt="2024-11-22T14:31:26.4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91" autoAdjust="0"/>
    <p:restoredTop sz="94637"/>
  </p:normalViewPr>
  <p:slideViewPr>
    <p:cSldViewPr snapToGrid="0">
      <p:cViewPr varScale="1">
        <p:scale>
          <a:sx n="106" d="100"/>
          <a:sy n="106" d="100"/>
        </p:scale>
        <p:origin x="13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arina Dolinar" userId="2a9f0bb6-1e97-4fcc-a231-057748071bd1" providerId="ADAL" clId="{D47C7AD1-CFB5-4849-9FD1-CBC142C84FE3}"/>
    <pc:docChg chg="undo custSel modSld">
      <pc:chgData name="Katarina Dolinar" userId="2a9f0bb6-1e97-4fcc-a231-057748071bd1" providerId="ADAL" clId="{D47C7AD1-CFB5-4849-9FD1-CBC142C84FE3}" dt="2024-11-25T12:58:19.533" v="38" actId="1076"/>
      <pc:docMkLst>
        <pc:docMk/>
      </pc:docMkLst>
      <pc:sldChg chg="modSp mod">
        <pc:chgData name="Katarina Dolinar" userId="2a9f0bb6-1e97-4fcc-a231-057748071bd1" providerId="ADAL" clId="{D47C7AD1-CFB5-4849-9FD1-CBC142C84FE3}" dt="2024-11-22T14:32:07.254" v="20" actId="20577"/>
        <pc:sldMkLst>
          <pc:docMk/>
          <pc:sldMk cId="4001379257" sldId="258"/>
        </pc:sldMkLst>
        <pc:spChg chg="mod">
          <ac:chgData name="Katarina Dolinar" userId="2a9f0bb6-1e97-4fcc-a231-057748071bd1" providerId="ADAL" clId="{D47C7AD1-CFB5-4849-9FD1-CBC142C84FE3}" dt="2024-11-22T14:32:07.254" v="20" actId="20577"/>
          <ac:spMkLst>
            <pc:docMk/>
            <pc:sldMk cId="4001379257" sldId="258"/>
            <ac:spMk id="6" creationId="{39F80E36-3346-8AD3-C20E-C74BD4C6F271}"/>
          </ac:spMkLst>
        </pc:spChg>
      </pc:sldChg>
      <pc:sldChg chg="modSp mod">
        <pc:chgData name="Katarina Dolinar" userId="2a9f0bb6-1e97-4fcc-a231-057748071bd1" providerId="ADAL" clId="{D47C7AD1-CFB5-4849-9FD1-CBC142C84FE3}" dt="2024-11-22T14:32:38.843" v="28" actId="6549"/>
        <pc:sldMkLst>
          <pc:docMk/>
          <pc:sldMk cId="156863301" sldId="259"/>
        </pc:sldMkLst>
        <pc:spChg chg="mod">
          <ac:chgData name="Katarina Dolinar" userId="2a9f0bb6-1e97-4fcc-a231-057748071bd1" providerId="ADAL" clId="{D47C7AD1-CFB5-4849-9FD1-CBC142C84FE3}" dt="2024-11-22T14:32:38.843" v="28" actId="6549"/>
          <ac:spMkLst>
            <pc:docMk/>
            <pc:sldMk cId="156863301" sldId="259"/>
            <ac:spMk id="2" creationId="{BB853BF8-F38B-F99A-1F26-6C7E2C2F2584}"/>
          </ac:spMkLst>
        </pc:spChg>
      </pc:sldChg>
      <pc:sldChg chg="addSp delSp modSp mod">
        <pc:chgData name="Katarina Dolinar" userId="2a9f0bb6-1e97-4fcc-a231-057748071bd1" providerId="ADAL" clId="{D47C7AD1-CFB5-4849-9FD1-CBC142C84FE3}" dt="2024-11-25T12:58:19.533" v="38" actId="1076"/>
        <pc:sldMkLst>
          <pc:docMk/>
          <pc:sldMk cId="2903067753" sldId="278"/>
        </pc:sldMkLst>
        <pc:spChg chg="mod">
          <ac:chgData name="Katarina Dolinar" userId="2a9f0bb6-1e97-4fcc-a231-057748071bd1" providerId="ADAL" clId="{D47C7AD1-CFB5-4849-9FD1-CBC142C84FE3}" dt="2024-11-25T12:58:07.058" v="35" actId="1076"/>
          <ac:spMkLst>
            <pc:docMk/>
            <pc:sldMk cId="2903067753" sldId="278"/>
            <ac:spMk id="5" creationId="{740D170F-357F-EC7F-6F96-A89EEE5DEE63}"/>
          </ac:spMkLst>
        </pc:spChg>
        <pc:spChg chg="add del">
          <ac:chgData name="Katarina Dolinar" userId="2a9f0bb6-1e97-4fcc-a231-057748071bd1" providerId="ADAL" clId="{D47C7AD1-CFB5-4849-9FD1-CBC142C84FE3}" dt="2024-11-25T12:57:57.202" v="32" actId="478"/>
          <ac:spMkLst>
            <pc:docMk/>
            <pc:sldMk cId="2903067753" sldId="278"/>
            <ac:spMk id="8" creationId="{72C2145D-58D6-3E1A-6F51-C61D624AADEA}"/>
          </ac:spMkLst>
        </pc:spChg>
        <pc:spChg chg="mod">
          <ac:chgData name="Katarina Dolinar" userId="2a9f0bb6-1e97-4fcc-a231-057748071bd1" providerId="ADAL" clId="{D47C7AD1-CFB5-4849-9FD1-CBC142C84FE3}" dt="2024-11-25T12:58:10.691" v="36" actId="1076"/>
          <ac:spMkLst>
            <pc:docMk/>
            <pc:sldMk cId="2903067753" sldId="278"/>
            <ac:spMk id="10" creationId="{A54B2485-1CAB-4B44-6C96-5EDAA503548A}"/>
          </ac:spMkLst>
        </pc:spChg>
        <pc:spChg chg="mod">
          <ac:chgData name="Katarina Dolinar" userId="2a9f0bb6-1e97-4fcc-a231-057748071bd1" providerId="ADAL" clId="{D47C7AD1-CFB5-4849-9FD1-CBC142C84FE3}" dt="2024-11-25T12:58:15.489" v="37" actId="1076"/>
          <ac:spMkLst>
            <pc:docMk/>
            <pc:sldMk cId="2903067753" sldId="278"/>
            <ac:spMk id="12" creationId="{90C8FB92-90B3-E1DB-2BEB-2BFCA4A8A41D}"/>
          </ac:spMkLst>
        </pc:spChg>
        <pc:spChg chg="del mod">
          <ac:chgData name="Katarina Dolinar" userId="2a9f0bb6-1e97-4fcc-a231-057748071bd1" providerId="ADAL" clId="{D47C7AD1-CFB5-4849-9FD1-CBC142C84FE3}" dt="2024-11-25T12:58:01.386" v="34" actId="478"/>
          <ac:spMkLst>
            <pc:docMk/>
            <pc:sldMk cId="2903067753" sldId="278"/>
            <ac:spMk id="14" creationId="{90A273C8-399A-D785-1C5E-B5F650E7B0FC}"/>
          </ac:spMkLst>
        </pc:spChg>
        <pc:spChg chg="mod">
          <ac:chgData name="Katarina Dolinar" userId="2a9f0bb6-1e97-4fcc-a231-057748071bd1" providerId="ADAL" clId="{D47C7AD1-CFB5-4849-9FD1-CBC142C84FE3}" dt="2024-11-25T12:58:19.533" v="38" actId="1076"/>
          <ac:spMkLst>
            <pc:docMk/>
            <pc:sldMk cId="2903067753" sldId="278"/>
            <ac:spMk id="16" creationId="{5E28FA3B-B3BD-C23C-141B-D171AF3060D5}"/>
          </ac:spMkLst>
        </pc:spChg>
      </pc:sldChg>
      <pc:sldChg chg="modSp mod">
        <pc:chgData name="Katarina Dolinar" userId="2a9f0bb6-1e97-4fcc-a231-057748071bd1" providerId="ADAL" clId="{D47C7AD1-CFB5-4849-9FD1-CBC142C84FE3}" dt="2024-11-22T14:31:26.495" v="2" actId="27636"/>
        <pc:sldMkLst>
          <pc:docMk/>
          <pc:sldMk cId="114540544" sldId="280"/>
        </pc:sldMkLst>
        <pc:spChg chg="mod">
          <ac:chgData name="Katarina Dolinar" userId="2a9f0bb6-1e97-4fcc-a231-057748071bd1" providerId="ADAL" clId="{D47C7AD1-CFB5-4849-9FD1-CBC142C84FE3}" dt="2024-11-22T14:31:26.495" v="2" actId="27636"/>
          <ac:spMkLst>
            <pc:docMk/>
            <pc:sldMk cId="114540544" sldId="280"/>
            <ac:spMk id="3" creationId="{3BAD2A7B-C944-0493-E54F-25B0EC08583F}"/>
          </ac:spMkLst>
        </pc:spChg>
      </pc:sldChg>
      <pc:sldChg chg="modSp mod">
        <pc:chgData name="Katarina Dolinar" userId="2a9f0bb6-1e97-4fcc-a231-057748071bd1" providerId="ADAL" clId="{D47C7AD1-CFB5-4849-9FD1-CBC142C84FE3}" dt="2024-11-22T14:31:51.797" v="18" actId="20577"/>
        <pc:sldMkLst>
          <pc:docMk/>
          <pc:sldMk cId="1545415785" sldId="284"/>
        </pc:sldMkLst>
        <pc:spChg chg="mod">
          <ac:chgData name="Katarina Dolinar" userId="2a9f0bb6-1e97-4fcc-a231-057748071bd1" providerId="ADAL" clId="{D47C7AD1-CFB5-4849-9FD1-CBC142C84FE3}" dt="2024-11-22T14:31:51.797" v="18" actId="20577"/>
          <ac:spMkLst>
            <pc:docMk/>
            <pc:sldMk cId="1545415785" sldId="284"/>
            <ac:spMk id="4" creationId="{66BE70AE-2190-450E-95FC-E1619CFD28B5}"/>
          </ac:spMkLst>
        </pc:spChg>
      </pc:sldChg>
      <pc:sldChg chg="modSp mod">
        <pc:chgData name="Katarina Dolinar" userId="2a9f0bb6-1e97-4fcc-a231-057748071bd1" providerId="ADAL" clId="{D47C7AD1-CFB5-4849-9FD1-CBC142C84FE3}" dt="2024-11-22T14:33:48.559" v="29" actId="20577"/>
        <pc:sldMkLst>
          <pc:docMk/>
          <pc:sldMk cId="534994535" sldId="285"/>
        </pc:sldMkLst>
        <pc:spChg chg="mod">
          <ac:chgData name="Katarina Dolinar" userId="2a9f0bb6-1e97-4fcc-a231-057748071bd1" providerId="ADAL" clId="{D47C7AD1-CFB5-4849-9FD1-CBC142C84FE3}" dt="2024-11-22T14:33:48.559" v="29" actId="20577"/>
          <ac:spMkLst>
            <pc:docMk/>
            <pc:sldMk cId="534994535" sldId="285"/>
            <ac:spMk id="3" creationId="{387DAD0B-D441-F7AF-EA07-136E09DC864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852B3-72C4-4268-9153-DA55F8669523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B683D-B767-40BC-85A8-4D8E0AA0D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94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sliko diapoz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za opomb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74CE4-FBD8-4481-AEFB-CA53E599A745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l-S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974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B683D-B767-40BC-85A8-4D8E0AA0D9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97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B683D-B767-40BC-85A8-4D8E0AA0D9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54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B683D-B767-40BC-85A8-4D8E0AA0D9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58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avokotnik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23" name="Pravokotnik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24" name="Pravokotnik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25" name="Pravokotnik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26" name="Pravokotnik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27" name="Pravokotnik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 useBgFill="1">
        <p:nvSpPr>
          <p:cNvPr id="30" name="Zaobljeni pravokotnik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 useBgFill="1">
        <p:nvSpPr>
          <p:cNvPr id="31" name="Zaobljeni pravokotnik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7" name="Pravokotnik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10" name="Pravokotnik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11" name="Pravokotnik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609600" y="2389009"/>
            <a:ext cx="11277600" cy="1470025"/>
          </a:xfrm>
        </p:spPr>
        <p:txBody>
          <a:bodyPr rtlCol="0" anchor="b"/>
          <a:lstStyle>
            <a:lvl1pPr>
              <a:defRPr sz="4400">
                <a:solidFill>
                  <a:srgbClr val="002060"/>
                </a:solidFill>
              </a:defRPr>
            </a:lvl1pPr>
          </a:lstStyle>
          <a:p>
            <a:pPr rtl="0"/>
            <a:r>
              <a:rPr lang="sl-SI" noProof="0" dirty="0"/>
              <a:t>Kliknite, če želite urediti slog naslova matrice</a:t>
            </a:r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 rtlCol="0"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rtl="0"/>
            <a:r>
              <a:rPr lang="sl-SI" noProof="0"/>
              <a:t>Kliknite, če želite urediti slog podnaslova matrice</a:t>
            </a:r>
            <a:endParaRPr lang="sl-SI" noProof="0" dirty="0"/>
          </a:p>
        </p:txBody>
      </p:sp>
      <p:sp>
        <p:nvSpPr>
          <p:cNvPr id="17" name="Označba mesta za nogo 16"/>
          <p:cNvSpPr>
            <a:spLocks noGrp="1"/>
          </p:cNvSpPr>
          <p:nvPr>
            <p:ph type="ftr" sz="quarter" idx="11"/>
          </p:nvPr>
        </p:nvSpPr>
        <p:spPr>
          <a:xfrm>
            <a:off x="7265116" y="4205288"/>
            <a:ext cx="1727200" cy="457200"/>
          </a:xfrm>
        </p:spPr>
        <p:txBody>
          <a:bodyPr rtlCol="0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28" name="Označba mesta za datum 27"/>
          <p:cNvSpPr>
            <a:spLocks noGrp="1"/>
          </p:cNvSpPr>
          <p:nvPr>
            <p:ph type="dt" sz="half" idx="10"/>
          </p:nvPr>
        </p:nvSpPr>
        <p:spPr>
          <a:xfrm>
            <a:off x="9043832" y="4206240"/>
            <a:ext cx="1280160" cy="457200"/>
          </a:xfrm>
        </p:spPr>
        <p:txBody>
          <a:bodyPr rtlCol="0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fld id="{889750DF-B4EA-41E4-9BB2-164485A8E769}" type="datetime1">
              <a:rPr lang="sl-SI" noProof="0" smtClean="0"/>
              <a:t>25. 11. 2024</a:t>
            </a:fld>
            <a:endParaRPr lang="sl-SI" noProof="0" dirty="0"/>
          </a:p>
        </p:txBody>
      </p:sp>
      <p:sp>
        <p:nvSpPr>
          <p:cNvPr id="29" name="Označba mesta za številko diapozitiva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 rtlCol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418639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  <a:p>
            <a:pPr lvl="1" rtl="0" eaLnBrk="1" latinLnBrk="0" hangingPunct="1"/>
            <a:r>
              <a:rPr lang="sl-SI" noProof="0"/>
              <a:t>Druga raven</a:t>
            </a:r>
          </a:p>
          <a:p>
            <a:pPr lvl="2" rtl="0" eaLnBrk="1" latinLnBrk="0" hangingPunct="1"/>
            <a:r>
              <a:rPr lang="sl-SI" noProof="0"/>
              <a:t>Tretja raven</a:t>
            </a:r>
          </a:p>
          <a:p>
            <a:pPr lvl="3" rtl="0" eaLnBrk="1" latinLnBrk="0" hangingPunct="1"/>
            <a:r>
              <a:rPr lang="sl-SI" noProof="0"/>
              <a:t>Četrta raven</a:t>
            </a:r>
          </a:p>
          <a:p>
            <a:pPr lvl="4" rtl="0" eaLnBrk="1" latinLnBrk="0" hangingPunct="1"/>
            <a:r>
              <a:rPr lang="sl-SI" noProof="0"/>
              <a:t>Peta raven</a:t>
            </a:r>
            <a:endParaRPr kumimoji="0"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7E643C-4CCC-4D52-885C-06B44C1FD6C5}" type="datetime1">
              <a:rPr lang="sl-SI" noProof="0" smtClean="0"/>
              <a:t>25. 11. 2024</a:t>
            </a:fld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56907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 hasCustomPrompt="1"/>
          </p:nvPr>
        </p:nvSpPr>
        <p:spPr>
          <a:xfrm>
            <a:off x="9042400" y="1143000"/>
            <a:ext cx="2540000" cy="5448300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sl-SI" noProof="0" dirty="0"/>
              <a:t>Uredite slog naslova matrice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1143000"/>
            <a:ext cx="8331200" cy="5448300"/>
          </a:xfrm>
        </p:spPr>
        <p:txBody>
          <a:bodyPr vert="eaVert" rtlCol="0"/>
          <a:lstStyle>
            <a:lvl5pPr>
              <a:defRPr/>
            </a:lvl5pPr>
          </a:lstStyle>
          <a:p>
            <a:pPr lvl="0" rtl="0" eaLnBrk="1" latinLnBrk="0" hangingPunct="1"/>
            <a:r>
              <a:rPr lang="sl-SI" noProof="0" dirty="0"/>
              <a:t>Uredite sloge besedila matrice</a:t>
            </a:r>
          </a:p>
          <a:p>
            <a:pPr lvl="1" rtl="0" eaLnBrk="1" latinLnBrk="0" hangingPunct="1"/>
            <a:r>
              <a:rPr lang="sl-SI" noProof="0" dirty="0"/>
              <a:t>Druga raven</a:t>
            </a:r>
          </a:p>
          <a:p>
            <a:pPr lvl="2" rtl="0" eaLnBrk="1" latinLnBrk="0" hangingPunct="1"/>
            <a:r>
              <a:rPr lang="sl-SI" noProof="0" dirty="0"/>
              <a:t>Tretja raven</a:t>
            </a:r>
          </a:p>
          <a:p>
            <a:pPr lvl="3" rtl="0" eaLnBrk="1" latinLnBrk="0" hangingPunct="1"/>
            <a:r>
              <a:rPr lang="sl-SI" noProof="0" dirty="0"/>
              <a:t>Četrta raven</a:t>
            </a:r>
          </a:p>
          <a:p>
            <a:pPr lvl="4" rtl="0" eaLnBrk="1" latinLnBrk="0" hangingPunct="1"/>
            <a:r>
              <a:rPr lang="sl-SI" noProof="0" dirty="0"/>
              <a:t>Peta raven</a:t>
            </a:r>
            <a:endParaRPr kumimoji="0"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E739CD-B5EB-45E2-9179-27B0530A5A4C}" type="datetime1">
              <a:rPr lang="sl-SI" noProof="0" smtClean="0"/>
              <a:t>25. 11. 2024</a:t>
            </a:fld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11334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</a:lstStyle>
          <a:p>
            <a:pPr lvl="0" rtl="0" eaLnBrk="1" latinLnBrk="0" hangingPunct="1"/>
            <a:r>
              <a:rPr lang="sl-SI" noProof="0" dirty="0"/>
              <a:t>Kliknite za urejanje slogov besedila matrice</a:t>
            </a:r>
          </a:p>
          <a:p>
            <a:pPr lvl="1" rtl="0" eaLnBrk="1" latinLnBrk="0" hangingPunct="1"/>
            <a:r>
              <a:rPr lang="sl-SI" noProof="0" dirty="0"/>
              <a:t>Druga raven</a:t>
            </a:r>
          </a:p>
          <a:p>
            <a:pPr lvl="2" rtl="0" eaLnBrk="1" latinLnBrk="0" hangingPunct="1"/>
            <a:r>
              <a:rPr lang="sl-SI" noProof="0" dirty="0"/>
              <a:t>Tretja raven</a:t>
            </a:r>
          </a:p>
          <a:p>
            <a:pPr lvl="3" rtl="0" eaLnBrk="1" latinLnBrk="0" hangingPunct="1"/>
            <a:r>
              <a:rPr lang="sl-SI" noProof="0" dirty="0"/>
              <a:t>Četrta raven</a:t>
            </a:r>
          </a:p>
          <a:p>
            <a:pPr lvl="4" rtl="0" eaLnBrk="1" latinLnBrk="0" hangingPunct="1"/>
            <a:r>
              <a:rPr lang="sl-SI" noProof="0" dirty="0"/>
              <a:t>Peta raven</a:t>
            </a:r>
            <a:endParaRPr kumimoji="0"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63D964-8CA8-4902-9D0A-A868DB947E58}" type="datetime1">
              <a:rPr lang="sl-SI" noProof="0" smtClean="0"/>
              <a:t>25. 11. 2024</a:t>
            </a:fld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9C92CF43-E896-4C7F-3CA3-7D830493FCF9}"/>
              </a:ext>
            </a:extLst>
          </p:cNvPr>
          <p:cNvSpPr txBox="1">
            <a:spLocks/>
          </p:cNvSpPr>
          <p:nvPr userDrawn="1"/>
        </p:nvSpPr>
        <p:spPr>
          <a:xfrm>
            <a:off x="1293341" y="6300164"/>
            <a:ext cx="2471351" cy="3446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rgbClr val="00B0F0"/>
                </a:solidFill>
                <a:latin typeface="Bahnschrift SemiBold" panose="020B0502040204020203" pitchFamily="34" charset="0"/>
              </a:rPr>
              <a:t>Slovenian</a:t>
            </a:r>
            <a:r>
              <a:rPr lang="sl-SI" sz="1200" dirty="0">
                <a:solidFill>
                  <a:srgbClr val="00B0F0"/>
                </a:solidFill>
                <a:latin typeface="Bahnschrift SemiBold" panose="020B0502040204020203" pitchFamily="34" charset="0"/>
              </a:rPr>
              <a:t> Cleanroom </a:t>
            </a:r>
            <a:r>
              <a:rPr lang="en-US" sz="1200" dirty="0">
                <a:solidFill>
                  <a:srgbClr val="00B0F0"/>
                </a:solidFill>
                <a:latin typeface="Bahnschrift SemiBold" panose="020B0502040204020203" pitchFamily="34" charset="0"/>
              </a:rPr>
              <a:t>Society</a:t>
            </a: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id="{AE80F06E-B70F-649F-56D4-CD9861737720}"/>
              </a:ext>
            </a:extLst>
          </p:cNvPr>
          <p:cNvSpPr txBox="1">
            <a:spLocks/>
          </p:cNvSpPr>
          <p:nvPr userDrawn="1"/>
        </p:nvSpPr>
        <p:spPr>
          <a:xfrm>
            <a:off x="1421671" y="6538954"/>
            <a:ext cx="3796614" cy="2820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1200" dirty="0">
                <a:solidFill>
                  <a:srgbClr val="00B0F0"/>
                </a:solidFill>
                <a:latin typeface="Bahnschrift SemiBold" panose="020B0502040204020203" pitchFamily="34" charset="0"/>
              </a:rPr>
              <a:t>Slovensko združenje za tehnologijo čistih prostorov</a:t>
            </a:r>
            <a:endParaRPr lang="en-US" sz="1200" dirty="0">
              <a:solidFill>
                <a:srgbClr val="00B0F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CBD3FE16-4848-DFF5-21E8-639B9AFF29E6}"/>
              </a:ext>
            </a:extLst>
          </p:cNvPr>
          <p:cNvSpPr txBox="1">
            <a:spLocks/>
          </p:cNvSpPr>
          <p:nvPr userDrawn="1"/>
        </p:nvSpPr>
        <p:spPr>
          <a:xfrm>
            <a:off x="14267" y="5746563"/>
            <a:ext cx="2104983" cy="10608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800" dirty="0">
                <a:solidFill>
                  <a:srgbClr val="00B0F0"/>
                </a:solidFill>
                <a:latin typeface="Bahnschrift SemiBold" panose="020B0502040204020203" pitchFamily="34" charset="0"/>
              </a:rPr>
              <a:t>SCS</a:t>
            </a:r>
            <a:endParaRPr lang="en-US" sz="2800" dirty="0">
              <a:solidFill>
                <a:srgbClr val="00B0F0"/>
              </a:solidFill>
              <a:latin typeface="Bahnschrift SemiBold" panose="020B0502040204020203" pitchFamily="34" charset="0"/>
            </a:endParaRPr>
          </a:p>
        </p:txBody>
      </p:sp>
      <p:grpSp>
        <p:nvGrpSpPr>
          <p:cNvPr id="12" name="Skupina 11" descr="Delne krožne oblike v obliki črke c">
            <a:extLst>
              <a:ext uri="{FF2B5EF4-FFF2-40B4-BE49-F238E27FC236}">
                <a16:creationId xmlns:a16="http://schemas.microsoft.com/office/drawing/2014/main" id="{C4D4A9FA-3C3C-4EBA-E8BE-1BAA7A0BA94D}"/>
              </a:ext>
            </a:extLst>
          </p:cNvPr>
          <p:cNvGrpSpPr/>
          <p:nvPr userDrawn="1"/>
        </p:nvGrpSpPr>
        <p:grpSpPr>
          <a:xfrm rot="3039929">
            <a:off x="344635" y="6281497"/>
            <a:ext cx="522136" cy="576568"/>
            <a:chOff x="2355850" y="401638"/>
            <a:chExt cx="2143125" cy="2139950"/>
          </a:xfrm>
        </p:grpSpPr>
        <p:sp>
          <p:nvSpPr>
            <p:cNvPr id="13" name="Freeform 31">
              <a:extLst>
                <a:ext uri="{FF2B5EF4-FFF2-40B4-BE49-F238E27FC236}">
                  <a16:creationId xmlns:a16="http://schemas.microsoft.com/office/drawing/2014/main" id="{15A33B87-F5F9-1908-BCD8-ED5D4353A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55850" y="401638"/>
              <a:ext cx="2143125" cy="2139950"/>
            </a:xfrm>
            <a:custGeom>
              <a:avLst/>
              <a:gdLst>
                <a:gd name="T0" fmla="*/ 338 w 677"/>
                <a:gd name="T1" fmla="*/ 676 h 676"/>
                <a:gd name="T2" fmla="*/ 0 w 677"/>
                <a:gd name="T3" fmla="*/ 338 h 676"/>
                <a:gd name="T4" fmla="*/ 338 w 677"/>
                <a:gd name="T5" fmla="*/ 0 h 676"/>
                <a:gd name="T6" fmla="*/ 338 w 677"/>
                <a:gd name="T7" fmla="*/ 40 h 676"/>
                <a:gd name="T8" fmla="*/ 40 w 677"/>
                <a:gd name="T9" fmla="*/ 338 h 676"/>
                <a:gd name="T10" fmla="*/ 338 w 677"/>
                <a:gd name="T11" fmla="*/ 636 h 676"/>
                <a:gd name="T12" fmla="*/ 637 w 677"/>
                <a:gd name="T13" fmla="*/ 338 h 676"/>
                <a:gd name="T14" fmla="*/ 677 w 677"/>
                <a:gd name="T15" fmla="*/ 338 h 676"/>
                <a:gd name="T16" fmla="*/ 338 w 677"/>
                <a:gd name="T17" fmla="*/ 676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7" h="676">
                  <a:moveTo>
                    <a:pt x="338" y="676"/>
                  </a:moveTo>
                  <a:cubicBezTo>
                    <a:pt x="152" y="676"/>
                    <a:pt x="0" y="525"/>
                    <a:pt x="0" y="338"/>
                  </a:cubicBezTo>
                  <a:cubicBezTo>
                    <a:pt x="0" y="152"/>
                    <a:pt x="152" y="0"/>
                    <a:pt x="338" y="0"/>
                  </a:cubicBezTo>
                  <a:cubicBezTo>
                    <a:pt x="338" y="40"/>
                    <a:pt x="338" y="40"/>
                    <a:pt x="338" y="40"/>
                  </a:cubicBezTo>
                  <a:cubicBezTo>
                    <a:pt x="174" y="40"/>
                    <a:pt x="40" y="174"/>
                    <a:pt x="40" y="338"/>
                  </a:cubicBezTo>
                  <a:cubicBezTo>
                    <a:pt x="40" y="503"/>
                    <a:pt x="174" y="636"/>
                    <a:pt x="338" y="636"/>
                  </a:cubicBezTo>
                  <a:cubicBezTo>
                    <a:pt x="503" y="636"/>
                    <a:pt x="637" y="503"/>
                    <a:pt x="637" y="338"/>
                  </a:cubicBezTo>
                  <a:cubicBezTo>
                    <a:pt x="677" y="338"/>
                    <a:pt x="677" y="338"/>
                    <a:pt x="677" y="338"/>
                  </a:cubicBezTo>
                  <a:cubicBezTo>
                    <a:pt x="677" y="525"/>
                    <a:pt x="525" y="676"/>
                    <a:pt x="338" y="676"/>
                  </a:cubicBezTo>
                  <a:close/>
                </a:path>
              </a:pathLst>
            </a:custGeom>
            <a:solidFill>
              <a:srgbClr val="42BA97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sl-SI" kern="0" dirty="0">
                <a:solidFill>
                  <a:prstClr val="black"/>
                </a:solidFill>
                <a:latin typeface="Century Gothic" panose="020B0502020202020204"/>
              </a:endParaRPr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8A750AF-B959-750B-C7C3-2CF60572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17000" y="847982"/>
              <a:ext cx="612000" cy="612000"/>
            </a:xfrm>
            <a:custGeom>
              <a:avLst/>
              <a:gdLst>
                <a:gd name="T0" fmla="*/ 40 w 192"/>
                <a:gd name="T1" fmla="*/ 192 h 192"/>
                <a:gd name="T2" fmla="*/ 0 w 192"/>
                <a:gd name="T3" fmla="*/ 192 h 192"/>
                <a:gd name="T4" fmla="*/ 192 w 192"/>
                <a:gd name="T5" fmla="*/ 0 h 192"/>
                <a:gd name="T6" fmla="*/ 192 w 192"/>
                <a:gd name="T7" fmla="*/ 40 h 192"/>
                <a:gd name="T8" fmla="*/ 40 w 192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92">
                  <a:moveTo>
                    <a:pt x="40" y="192"/>
                  </a:moveTo>
                  <a:cubicBezTo>
                    <a:pt x="0" y="192"/>
                    <a:pt x="0" y="192"/>
                    <a:pt x="0" y="192"/>
                  </a:cubicBezTo>
                  <a:cubicBezTo>
                    <a:pt x="0" y="86"/>
                    <a:pt x="86" y="0"/>
                    <a:pt x="192" y="0"/>
                  </a:cubicBezTo>
                  <a:cubicBezTo>
                    <a:pt x="192" y="40"/>
                    <a:pt x="192" y="40"/>
                    <a:pt x="192" y="40"/>
                  </a:cubicBezTo>
                  <a:cubicBezTo>
                    <a:pt x="108" y="40"/>
                    <a:pt x="40" y="108"/>
                    <a:pt x="40" y="192"/>
                  </a:cubicBezTo>
                  <a:close/>
                </a:path>
              </a:pathLst>
            </a:custGeom>
            <a:solidFill>
              <a:srgbClr val="1CADE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sl-SI" kern="0" dirty="0">
                <a:solidFill>
                  <a:prstClr val="black"/>
                </a:solidFill>
                <a:latin typeface="Century Gothic" panose="020B0502020202020204"/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E01A7E01-54DA-61B3-EC68-DD75C3D670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06663" y="552450"/>
              <a:ext cx="919162" cy="1838325"/>
            </a:xfrm>
            <a:custGeom>
              <a:avLst/>
              <a:gdLst>
                <a:gd name="T0" fmla="*/ 290 w 290"/>
                <a:gd name="T1" fmla="*/ 580 h 580"/>
                <a:gd name="T2" fmla="*/ 0 w 290"/>
                <a:gd name="T3" fmla="*/ 290 h 580"/>
                <a:gd name="T4" fmla="*/ 290 w 290"/>
                <a:gd name="T5" fmla="*/ 0 h 580"/>
                <a:gd name="T6" fmla="*/ 290 w 290"/>
                <a:gd name="T7" fmla="*/ 40 h 580"/>
                <a:gd name="T8" fmla="*/ 40 w 290"/>
                <a:gd name="T9" fmla="*/ 290 h 580"/>
                <a:gd name="T10" fmla="*/ 290 w 290"/>
                <a:gd name="T11" fmla="*/ 540 h 580"/>
                <a:gd name="T12" fmla="*/ 290 w 290"/>
                <a:gd name="T13" fmla="*/ 58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0" h="580">
                  <a:moveTo>
                    <a:pt x="290" y="580"/>
                  </a:moveTo>
                  <a:cubicBezTo>
                    <a:pt x="131" y="580"/>
                    <a:pt x="0" y="450"/>
                    <a:pt x="0" y="290"/>
                  </a:cubicBezTo>
                  <a:cubicBezTo>
                    <a:pt x="0" y="130"/>
                    <a:pt x="131" y="0"/>
                    <a:pt x="290" y="0"/>
                  </a:cubicBezTo>
                  <a:cubicBezTo>
                    <a:pt x="290" y="40"/>
                    <a:pt x="290" y="40"/>
                    <a:pt x="290" y="40"/>
                  </a:cubicBezTo>
                  <a:cubicBezTo>
                    <a:pt x="153" y="40"/>
                    <a:pt x="40" y="152"/>
                    <a:pt x="40" y="290"/>
                  </a:cubicBezTo>
                  <a:cubicBezTo>
                    <a:pt x="40" y="428"/>
                    <a:pt x="153" y="540"/>
                    <a:pt x="290" y="540"/>
                  </a:cubicBezTo>
                  <a:lnTo>
                    <a:pt x="290" y="580"/>
                  </a:lnTo>
                  <a:close/>
                </a:path>
              </a:pathLst>
            </a:custGeom>
            <a:solidFill>
              <a:srgbClr val="27CED7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sl-SI" kern="0" dirty="0">
                <a:solidFill>
                  <a:prstClr val="black"/>
                </a:solidFill>
                <a:latin typeface="Century Gothic" panose="020B0502020202020204"/>
              </a:endParaRPr>
            </a:p>
          </p:txBody>
        </p:sp>
        <p:sp>
          <p:nvSpPr>
            <p:cNvPr id="16" name="Freeform 39">
              <a:extLst>
                <a:ext uri="{FF2B5EF4-FFF2-40B4-BE49-F238E27FC236}">
                  <a16:creationId xmlns:a16="http://schemas.microsoft.com/office/drawing/2014/main" id="{35E67B83-467A-E09F-F59C-0089686B0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5413" y="701675"/>
              <a:ext cx="1533525" cy="1533525"/>
            </a:xfrm>
            <a:custGeom>
              <a:avLst/>
              <a:gdLst>
                <a:gd name="T0" fmla="*/ 241 w 483"/>
                <a:gd name="T1" fmla="*/ 483 h 483"/>
                <a:gd name="T2" fmla="*/ 0 w 483"/>
                <a:gd name="T3" fmla="*/ 241 h 483"/>
                <a:gd name="T4" fmla="*/ 241 w 483"/>
                <a:gd name="T5" fmla="*/ 0 h 483"/>
                <a:gd name="T6" fmla="*/ 241 w 483"/>
                <a:gd name="T7" fmla="*/ 40 h 483"/>
                <a:gd name="T8" fmla="*/ 40 w 483"/>
                <a:gd name="T9" fmla="*/ 241 h 483"/>
                <a:gd name="T10" fmla="*/ 241 w 483"/>
                <a:gd name="T11" fmla="*/ 443 h 483"/>
                <a:gd name="T12" fmla="*/ 443 w 483"/>
                <a:gd name="T13" fmla="*/ 241 h 483"/>
                <a:gd name="T14" fmla="*/ 483 w 483"/>
                <a:gd name="T15" fmla="*/ 241 h 483"/>
                <a:gd name="T16" fmla="*/ 241 w 483"/>
                <a:gd name="T17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3" h="483">
                  <a:moveTo>
                    <a:pt x="241" y="483"/>
                  </a:moveTo>
                  <a:cubicBezTo>
                    <a:pt x="108" y="483"/>
                    <a:pt x="0" y="374"/>
                    <a:pt x="0" y="241"/>
                  </a:cubicBezTo>
                  <a:cubicBezTo>
                    <a:pt x="0" y="108"/>
                    <a:pt x="108" y="0"/>
                    <a:pt x="241" y="0"/>
                  </a:cubicBezTo>
                  <a:cubicBezTo>
                    <a:pt x="241" y="40"/>
                    <a:pt x="241" y="40"/>
                    <a:pt x="241" y="40"/>
                  </a:cubicBezTo>
                  <a:cubicBezTo>
                    <a:pt x="131" y="40"/>
                    <a:pt x="40" y="130"/>
                    <a:pt x="40" y="241"/>
                  </a:cubicBezTo>
                  <a:cubicBezTo>
                    <a:pt x="40" y="352"/>
                    <a:pt x="131" y="443"/>
                    <a:pt x="241" y="443"/>
                  </a:cubicBezTo>
                  <a:cubicBezTo>
                    <a:pt x="352" y="443"/>
                    <a:pt x="443" y="352"/>
                    <a:pt x="443" y="241"/>
                  </a:cubicBezTo>
                  <a:cubicBezTo>
                    <a:pt x="483" y="241"/>
                    <a:pt x="483" y="241"/>
                    <a:pt x="483" y="241"/>
                  </a:cubicBezTo>
                  <a:cubicBezTo>
                    <a:pt x="483" y="374"/>
                    <a:pt x="375" y="483"/>
                    <a:pt x="241" y="483"/>
                  </a:cubicBezTo>
                  <a:close/>
                </a:path>
              </a:pathLst>
            </a:custGeom>
            <a:solidFill>
              <a:srgbClr val="2683C6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sl-SI" kern="0" dirty="0">
                <a:solidFill>
                  <a:prstClr val="black"/>
                </a:solidFill>
                <a:latin typeface="Century Gothic" panose="020B0502020202020204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77696B2-2D54-6987-20F5-CA8E5E21FD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6041" y="5661844"/>
            <a:ext cx="23749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4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1968322"/>
            <a:ext cx="10363200" cy="1362075"/>
          </a:xfrm>
        </p:spPr>
        <p:txBody>
          <a:bodyPr rtlCol="0"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chemeClr val="accent2"/>
                </a:solidFill>
                <a:effectLst/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kumimoji="0" lang="sl-SI" noProof="0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rtlCol="0"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B3FC36-BB3D-4232-8B06-3E6E40144258}" type="datetime1">
              <a:rPr lang="sl-SI" noProof="0" smtClean="0"/>
              <a:t>25. 11. 2024</a:t>
            </a:fld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2303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341875"/>
          </a:xfrm>
        </p:spPr>
        <p:txBody>
          <a:bodyPr rtlCol="0"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  <a:p>
            <a:pPr lvl="1" rtl="0" eaLnBrk="1" latinLnBrk="0" hangingPunct="1"/>
            <a:r>
              <a:rPr lang="sl-SI" noProof="0"/>
              <a:t>Druga raven</a:t>
            </a:r>
          </a:p>
          <a:p>
            <a:pPr lvl="2" rtl="0" eaLnBrk="1" latinLnBrk="0" hangingPunct="1"/>
            <a:r>
              <a:rPr lang="sl-SI" noProof="0"/>
              <a:t>Tretja raven</a:t>
            </a:r>
          </a:p>
          <a:p>
            <a:pPr lvl="3" rtl="0" eaLnBrk="1" latinLnBrk="0" hangingPunct="1"/>
            <a:r>
              <a:rPr lang="sl-SI" noProof="0"/>
              <a:t>Četrta raven</a:t>
            </a:r>
          </a:p>
          <a:p>
            <a:pPr lvl="4" rtl="0" eaLnBrk="1" latinLnBrk="0" hangingPunct="1"/>
            <a:r>
              <a:rPr lang="sl-SI" noProof="0"/>
              <a:t>Peta raven</a:t>
            </a:r>
            <a:endParaRPr kumimoji="0" lang="sl-SI" noProof="0" dirty="0"/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341875"/>
          </a:xfrm>
        </p:spPr>
        <p:txBody>
          <a:bodyPr rtlCol="0"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  <a:p>
            <a:pPr lvl="1" rtl="0" eaLnBrk="1" latinLnBrk="0" hangingPunct="1"/>
            <a:r>
              <a:rPr lang="sl-SI" noProof="0"/>
              <a:t>Druga raven</a:t>
            </a:r>
          </a:p>
          <a:p>
            <a:pPr lvl="2" rtl="0" eaLnBrk="1" latinLnBrk="0" hangingPunct="1"/>
            <a:r>
              <a:rPr lang="sl-SI" noProof="0"/>
              <a:t>Tretja raven</a:t>
            </a:r>
          </a:p>
          <a:p>
            <a:pPr lvl="3" rtl="0" eaLnBrk="1" latinLnBrk="0" hangingPunct="1"/>
            <a:r>
              <a:rPr lang="sl-SI" noProof="0"/>
              <a:t>Četrta raven</a:t>
            </a:r>
          </a:p>
          <a:p>
            <a:pPr lvl="4" rtl="0" eaLnBrk="1" latinLnBrk="0" hangingPunct="1"/>
            <a:r>
              <a:rPr lang="sl-SI" noProof="0"/>
              <a:t>Peta raven</a:t>
            </a:r>
            <a:endParaRPr kumimoji="0" lang="sl-SI" noProof="0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D5EDD4-830D-45D1-9490-92F563421505}" type="datetime1">
              <a:rPr lang="sl-SI" noProof="0" smtClean="0"/>
              <a:t>25. 11. 2024</a:t>
            </a:fld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0874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0" orient="horz" pos="2160">
          <p15:clr>
            <a:srgbClr val="FBAE40"/>
          </p15:clr>
        </p15:guide>
        <p15:guide id="1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rtlCol="0" anchor="ctr"/>
          <a:lstStyle>
            <a:lvl1pPr>
              <a:defRPr sz="4000" b="0" i="0" cap="none" baseline="0"/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rtlCol="0"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</p:txBody>
      </p:sp>
      <p:sp>
        <p:nvSpPr>
          <p:cNvPr id="5" name="Označba mesta za vsebino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 rtlCol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  <a:p>
            <a:pPr lvl="1" rtl="0" eaLnBrk="1" latinLnBrk="0" hangingPunct="1"/>
            <a:r>
              <a:rPr lang="sl-SI" noProof="0"/>
              <a:t>Druga raven</a:t>
            </a:r>
          </a:p>
          <a:p>
            <a:pPr lvl="2" rtl="0" eaLnBrk="1" latinLnBrk="0" hangingPunct="1"/>
            <a:r>
              <a:rPr lang="sl-SI" noProof="0"/>
              <a:t>Tretja raven</a:t>
            </a:r>
          </a:p>
          <a:p>
            <a:pPr lvl="3" rtl="0" eaLnBrk="1" latinLnBrk="0" hangingPunct="1"/>
            <a:r>
              <a:rPr lang="sl-SI" noProof="0"/>
              <a:t>Četrta raven</a:t>
            </a:r>
          </a:p>
          <a:p>
            <a:pPr lvl="4" rtl="0" eaLnBrk="1" latinLnBrk="0" hangingPunct="1"/>
            <a:r>
              <a:rPr lang="sl-SI" noProof="0"/>
              <a:t>Peta raven</a:t>
            </a:r>
            <a:endParaRPr kumimoji="0" lang="sl-SI" noProof="0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rtlCol="0"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 rtlCol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  <a:p>
            <a:pPr lvl="1" rtl="0" eaLnBrk="1" latinLnBrk="0" hangingPunct="1"/>
            <a:r>
              <a:rPr lang="sl-SI" noProof="0"/>
              <a:t>Druga raven</a:t>
            </a:r>
          </a:p>
          <a:p>
            <a:pPr lvl="2" rtl="0" eaLnBrk="1" latinLnBrk="0" hangingPunct="1"/>
            <a:r>
              <a:rPr lang="sl-SI" noProof="0"/>
              <a:t>Tretja raven</a:t>
            </a:r>
          </a:p>
          <a:p>
            <a:pPr lvl="3" rtl="0" eaLnBrk="1" latinLnBrk="0" hangingPunct="1"/>
            <a:r>
              <a:rPr lang="sl-SI" noProof="0"/>
              <a:t>Četrta raven</a:t>
            </a:r>
          </a:p>
          <a:p>
            <a:pPr lvl="4" rtl="0" eaLnBrk="1" latinLnBrk="0" hangingPunct="1"/>
            <a:r>
              <a:rPr lang="sl-SI" noProof="0"/>
              <a:t>Peta raven</a:t>
            </a:r>
            <a:endParaRPr kumimoji="0" lang="sl-SI" noProof="0" dirty="0"/>
          </a:p>
        </p:txBody>
      </p:sp>
      <p:sp>
        <p:nvSpPr>
          <p:cNvPr id="28" name="Označba mesta za nogo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26" name="Označba mesta za datum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6A1859-66D2-4313-B7C3-5F469A988FEF}" type="datetime1">
              <a:rPr lang="sl-SI" noProof="0" smtClean="0"/>
              <a:t>25. 11. 2024</a:t>
            </a:fld>
            <a:endParaRPr lang="sl-SI" noProof="0" dirty="0"/>
          </a:p>
        </p:txBody>
      </p:sp>
      <p:sp>
        <p:nvSpPr>
          <p:cNvPr id="27" name="Označba mesta za številko diapozitiva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97431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rtlCol="0"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 rtlCol="0"/>
          <a:lstStyle/>
          <a:p>
            <a:pPr rtl="0"/>
            <a:fld id="{5A45F365-E9AF-49FF-BFF2-F9E14FF54C1C}" type="datetime1">
              <a:rPr lang="sl-SI" noProof="0" smtClean="0"/>
              <a:t>25. 11. 2024</a:t>
            </a:fld>
            <a:endParaRPr lang="sl-SI" noProof="0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57371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5EFB11-DEE7-4454-A267-52D2BFD21B9D}" type="datetime1">
              <a:rPr lang="sl-SI" noProof="0" smtClean="0"/>
              <a:t>25. 11. 2024</a:t>
            </a:fld>
            <a:endParaRPr lang="sl-SI" noProof="0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64825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7137995" y="1101970"/>
            <a:ext cx="4511040" cy="877824"/>
          </a:xfrm>
        </p:spPr>
        <p:txBody>
          <a:bodyPr rtlCol="0" anchor="b"/>
          <a:lstStyle>
            <a:lvl1pPr algn="l">
              <a:buNone/>
              <a:defRPr sz="1800" b="1"/>
            </a:lvl1pPr>
          </a:lstStyle>
          <a:p>
            <a:pPr rtl="0"/>
            <a:r>
              <a:rPr lang="sl-SI" noProof="0" dirty="0"/>
              <a:t>Uredite slog naslova matrice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05083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  <a:p>
            <a:pPr lvl="1" rtl="0" eaLnBrk="1" latinLnBrk="0" hangingPunct="1"/>
            <a:r>
              <a:rPr lang="sl-SI" noProof="0"/>
              <a:t>Druga raven</a:t>
            </a:r>
          </a:p>
          <a:p>
            <a:pPr lvl="2" rtl="0" eaLnBrk="1" latinLnBrk="0" hangingPunct="1"/>
            <a:r>
              <a:rPr lang="sl-SI" noProof="0"/>
              <a:t>Tretja raven</a:t>
            </a:r>
          </a:p>
          <a:p>
            <a:pPr lvl="3" rtl="0" eaLnBrk="1" latinLnBrk="0" hangingPunct="1"/>
            <a:r>
              <a:rPr lang="sl-SI" noProof="0"/>
              <a:t>Četrta raven</a:t>
            </a:r>
          </a:p>
          <a:p>
            <a:pPr lvl="4" rtl="0" eaLnBrk="1" latinLnBrk="0" hangingPunct="1"/>
            <a:r>
              <a:rPr lang="sl-SI" noProof="0"/>
              <a:t>Peta raven</a:t>
            </a:r>
            <a:endParaRPr kumimoji="0" lang="sl-SI" noProof="0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580573"/>
          </a:xfrm>
        </p:spPr>
        <p:txBody>
          <a:bodyPr rtlCol="0"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0AD1B4-1DB8-46B0-81A8-11953D4ECA49}" type="datetime1">
              <a:rPr lang="sl-SI" noProof="0" smtClean="0"/>
              <a:t>25. 11. 2024</a:t>
            </a:fld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55237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rtlCol="0" anchor="t"/>
          <a:lstStyle>
            <a:lvl1pPr algn="ctr">
              <a:buNone/>
              <a:defRPr sz="2000" b="1"/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sliko 2" descr="Prazna označba mesta za dodajanje slike. Kliknite označbo mesta in izberite sliko, ki jo želite dodati.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 rtlCol="0"/>
          <a:lstStyle>
            <a:lvl1pPr marL="0" indent="0">
              <a:buNone/>
              <a:defRPr sz="3200"/>
            </a:lvl1pPr>
          </a:lstStyle>
          <a:p>
            <a:pPr rtl="0"/>
            <a:r>
              <a:rPr lang="sl-SI" noProof="0"/>
              <a:t>Kliknite ikono, če želite dodati sliko</a:t>
            </a:r>
            <a:endParaRPr kumimoji="0" lang="sl-SI" noProof="0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BED24F-6FA0-42C8-AC70-9777984F2493}" type="datetime1">
              <a:rPr lang="sl-SI" noProof="0" smtClean="0"/>
              <a:t>25. 11. 2024</a:t>
            </a:fld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2243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avokotnik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29" name="Pravokotnik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30" name="Pravokotnik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31" name="Pravokotnik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32" name="Pravokotnik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 useBgFill="1">
        <p:nvSpPr>
          <p:cNvPr id="33" name="Zaobljeni pravokotnik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 useBgFill="1">
        <p:nvSpPr>
          <p:cNvPr id="34" name="Zaobljeni pravokotnik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35" name="Pravokotnik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36" name="Pravokotnik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37" name="Pravokotnik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38" name="Pravokotnik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39" name="Pravokotnik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40" name="Pravokotnik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22" name="Označba mesta za naslov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pPr rtl="0"/>
            <a:r>
              <a:rPr lang="sl-SI" noProof="0" dirty="0"/>
              <a:t>Uredite slog naslova matrice</a:t>
            </a:r>
          </a:p>
        </p:txBody>
      </p:sp>
      <p:sp>
        <p:nvSpPr>
          <p:cNvPr id="13" name="Označba mesta za besedilo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 rtlCol="0"/>
          <a:lstStyle>
            <a:lvl1pPr algn="r" eaLnBrk="1" latinLnBrk="0" hangingPunct="1">
              <a:defRPr kumimoji="0" sz="11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14" name="Označba mesta za datum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 rtlCol="0"/>
          <a:lstStyle>
            <a:lvl1pPr algn="l" eaLnBrk="1" latinLnBrk="0" hangingPunct="1">
              <a:defRPr kumimoji="0" sz="11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fld id="{3E60D7BA-A218-4DDC-BC93-F1F868909F1E}" type="datetime1">
              <a:rPr lang="sl-SI" noProof="0" smtClean="0"/>
              <a:t>25. 11. 2024</a:t>
            </a:fld>
            <a:endParaRPr lang="sl-SI" noProof="0" dirty="0"/>
          </a:p>
        </p:txBody>
      </p:sp>
      <p:sp>
        <p:nvSpPr>
          <p:cNvPr id="23" name="Označba mesta za številko diapozitiva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rtlCol="0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81123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>
            <a:lumMod val="75000"/>
          </a:schemeClr>
        </a:buClr>
        <a:buFont typeface="Georgia"/>
        <a:buChar char="•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>
            <a:lumMod val="75000"/>
          </a:schemeClr>
        </a:buClr>
        <a:buFont typeface="Georgia"/>
        <a:buChar char="▫"/>
        <a:defRPr kumimoji="0"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>
          <p15:clr>
            <a:srgbClr val="F26B43"/>
          </p15:clr>
        </p15:guide>
        <p15:guide id="1" pos="3840">
          <p15:clr>
            <a:srgbClr val="F26B43"/>
          </p15:clr>
        </p15:guide>
        <p15:guide id="2" orient="horz" pos="41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09600" y="2223049"/>
            <a:ext cx="11277600" cy="1470025"/>
          </a:xfrm>
        </p:spPr>
        <p:txBody>
          <a:bodyPr rtlCol="0"/>
          <a:lstStyle/>
          <a:p>
            <a:pPr rtl="0"/>
            <a:r>
              <a:rPr lang="sl-SI" dirty="0" err="1"/>
              <a:t>Presentation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association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pic>
        <p:nvPicPr>
          <p:cNvPr id="4" name="Slika 3" descr="Slika, ki vsebuje besede besedilo, pisava, vizitka, logotip&#10;&#10;Opis je samodejno ustvarjen">
            <a:extLst>
              <a:ext uri="{FF2B5EF4-FFF2-40B4-BE49-F238E27FC236}">
                <a16:creationId xmlns:a16="http://schemas.microsoft.com/office/drawing/2014/main" id="{268899E3-338F-D31B-0970-DCF9821A0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254" y="163110"/>
            <a:ext cx="3441693" cy="1253013"/>
          </a:xfrm>
          <a:prstGeom prst="rect">
            <a:avLst/>
          </a:prstGeom>
        </p:spPr>
      </p:pic>
      <p:sp>
        <p:nvSpPr>
          <p:cNvPr id="7" name="Naslov 1">
            <a:extLst>
              <a:ext uri="{FF2B5EF4-FFF2-40B4-BE49-F238E27FC236}">
                <a16:creationId xmlns:a16="http://schemas.microsoft.com/office/drawing/2014/main" id="{4B719A77-553D-900E-4593-D2057ACE3578}"/>
              </a:ext>
            </a:extLst>
          </p:cNvPr>
          <p:cNvSpPr txBox="1">
            <a:spLocks/>
          </p:cNvSpPr>
          <p:nvPr/>
        </p:nvSpPr>
        <p:spPr>
          <a:xfrm>
            <a:off x="1543898" y="1140584"/>
            <a:ext cx="6474941" cy="68564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  <a:t>Slovenian</a:t>
            </a:r>
            <a:r>
              <a:rPr kumimoji="0" lang="sl-SI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  <a:t> Cleanroom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  <a:t>Society</a:t>
            </a:r>
          </a:p>
        </p:txBody>
      </p:sp>
      <p:sp>
        <p:nvSpPr>
          <p:cNvPr id="14" name="Naslov 1">
            <a:extLst>
              <a:ext uri="{FF2B5EF4-FFF2-40B4-BE49-F238E27FC236}">
                <a16:creationId xmlns:a16="http://schemas.microsoft.com/office/drawing/2014/main" id="{6D6C0D19-601B-FE22-0FA0-C9AFB035EB6B}"/>
              </a:ext>
            </a:extLst>
          </p:cNvPr>
          <p:cNvSpPr txBox="1">
            <a:spLocks/>
          </p:cNvSpPr>
          <p:nvPr/>
        </p:nvSpPr>
        <p:spPr>
          <a:xfrm>
            <a:off x="1382638" y="387802"/>
            <a:ext cx="2104983" cy="106087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7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  <a:t>SCS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Bahnschrift SemiBold" panose="020B0502040204020203" pitchFamily="34" charset="0"/>
              <a:ea typeface="+mj-ea"/>
              <a:cs typeface="+mj-cs"/>
            </a:endParaRPr>
          </a:p>
        </p:txBody>
      </p:sp>
      <p:grpSp>
        <p:nvGrpSpPr>
          <p:cNvPr id="15" name="Skupina 14" descr="Delne krožne oblike v obliki črke c">
            <a:extLst>
              <a:ext uri="{FF2B5EF4-FFF2-40B4-BE49-F238E27FC236}">
                <a16:creationId xmlns:a16="http://schemas.microsoft.com/office/drawing/2014/main" id="{E0315212-B166-01F1-3707-3579225ABAF4}"/>
              </a:ext>
            </a:extLst>
          </p:cNvPr>
          <p:cNvGrpSpPr/>
          <p:nvPr/>
        </p:nvGrpSpPr>
        <p:grpSpPr>
          <a:xfrm rot="3039929">
            <a:off x="557056" y="134309"/>
            <a:ext cx="1346009" cy="1389530"/>
            <a:chOff x="2355850" y="401638"/>
            <a:chExt cx="2143125" cy="2139950"/>
          </a:xfrm>
        </p:grpSpPr>
        <p:sp>
          <p:nvSpPr>
            <p:cNvPr id="16" name="Freeform 31">
              <a:extLst>
                <a:ext uri="{FF2B5EF4-FFF2-40B4-BE49-F238E27FC236}">
                  <a16:creationId xmlns:a16="http://schemas.microsoft.com/office/drawing/2014/main" id="{98F7B1EC-2761-20B9-532B-B13426312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55850" y="401638"/>
              <a:ext cx="2143125" cy="2139950"/>
            </a:xfrm>
            <a:custGeom>
              <a:avLst/>
              <a:gdLst>
                <a:gd name="T0" fmla="*/ 338 w 677"/>
                <a:gd name="T1" fmla="*/ 676 h 676"/>
                <a:gd name="T2" fmla="*/ 0 w 677"/>
                <a:gd name="T3" fmla="*/ 338 h 676"/>
                <a:gd name="T4" fmla="*/ 338 w 677"/>
                <a:gd name="T5" fmla="*/ 0 h 676"/>
                <a:gd name="T6" fmla="*/ 338 w 677"/>
                <a:gd name="T7" fmla="*/ 40 h 676"/>
                <a:gd name="T8" fmla="*/ 40 w 677"/>
                <a:gd name="T9" fmla="*/ 338 h 676"/>
                <a:gd name="T10" fmla="*/ 338 w 677"/>
                <a:gd name="T11" fmla="*/ 636 h 676"/>
                <a:gd name="T12" fmla="*/ 637 w 677"/>
                <a:gd name="T13" fmla="*/ 338 h 676"/>
                <a:gd name="T14" fmla="*/ 677 w 677"/>
                <a:gd name="T15" fmla="*/ 338 h 676"/>
                <a:gd name="T16" fmla="*/ 338 w 677"/>
                <a:gd name="T17" fmla="*/ 676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7" h="676">
                  <a:moveTo>
                    <a:pt x="338" y="676"/>
                  </a:moveTo>
                  <a:cubicBezTo>
                    <a:pt x="152" y="676"/>
                    <a:pt x="0" y="525"/>
                    <a:pt x="0" y="338"/>
                  </a:cubicBezTo>
                  <a:cubicBezTo>
                    <a:pt x="0" y="152"/>
                    <a:pt x="152" y="0"/>
                    <a:pt x="338" y="0"/>
                  </a:cubicBezTo>
                  <a:cubicBezTo>
                    <a:pt x="338" y="40"/>
                    <a:pt x="338" y="40"/>
                    <a:pt x="338" y="40"/>
                  </a:cubicBezTo>
                  <a:cubicBezTo>
                    <a:pt x="174" y="40"/>
                    <a:pt x="40" y="174"/>
                    <a:pt x="40" y="338"/>
                  </a:cubicBezTo>
                  <a:cubicBezTo>
                    <a:pt x="40" y="503"/>
                    <a:pt x="174" y="636"/>
                    <a:pt x="338" y="636"/>
                  </a:cubicBezTo>
                  <a:cubicBezTo>
                    <a:pt x="503" y="636"/>
                    <a:pt x="637" y="503"/>
                    <a:pt x="637" y="338"/>
                  </a:cubicBezTo>
                  <a:cubicBezTo>
                    <a:pt x="677" y="338"/>
                    <a:pt x="677" y="338"/>
                    <a:pt x="677" y="338"/>
                  </a:cubicBezTo>
                  <a:cubicBezTo>
                    <a:pt x="677" y="525"/>
                    <a:pt x="525" y="676"/>
                    <a:pt x="338" y="676"/>
                  </a:cubicBezTo>
                  <a:close/>
                </a:path>
              </a:pathLst>
            </a:custGeom>
            <a:solidFill>
              <a:srgbClr val="42BA97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92C3E84F-00DB-AF7A-F9F1-EFEF5A683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17000" y="847982"/>
              <a:ext cx="612000" cy="612000"/>
            </a:xfrm>
            <a:custGeom>
              <a:avLst/>
              <a:gdLst>
                <a:gd name="T0" fmla="*/ 40 w 192"/>
                <a:gd name="T1" fmla="*/ 192 h 192"/>
                <a:gd name="T2" fmla="*/ 0 w 192"/>
                <a:gd name="T3" fmla="*/ 192 h 192"/>
                <a:gd name="T4" fmla="*/ 192 w 192"/>
                <a:gd name="T5" fmla="*/ 0 h 192"/>
                <a:gd name="T6" fmla="*/ 192 w 192"/>
                <a:gd name="T7" fmla="*/ 40 h 192"/>
                <a:gd name="T8" fmla="*/ 40 w 192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92">
                  <a:moveTo>
                    <a:pt x="40" y="192"/>
                  </a:moveTo>
                  <a:cubicBezTo>
                    <a:pt x="0" y="192"/>
                    <a:pt x="0" y="192"/>
                    <a:pt x="0" y="192"/>
                  </a:cubicBezTo>
                  <a:cubicBezTo>
                    <a:pt x="0" y="86"/>
                    <a:pt x="86" y="0"/>
                    <a:pt x="192" y="0"/>
                  </a:cubicBezTo>
                  <a:cubicBezTo>
                    <a:pt x="192" y="40"/>
                    <a:pt x="192" y="40"/>
                    <a:pt x="192" y="40"/>
                  </a:cubicBezTo>
                  <a:cubicBezTo>
                    <a:pt x="108" y="40"/>
                    <a:pt x="40" y="108"/>
                    <a:pt x="40" y="192"/>
                  </a:cubicBezTo>
                  <a:close/>
                </a:path>
              </a:pathLst>
            </a:custGeom>
            <a:solidFill>
              <a:srgbClr val="1CADE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8" name="Freeform 35">
              <a:extLst>
                <a:ext uri="{FF2B5EF4-FFF2-40B4-BE49-F238E27FC236}">
                  <a16:creationId xmlns:a16="http://schemas.microsoft.com/office/drawing/2014/main" id="{A64C5BB5-45C9-3719-F79F-438332171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06663" y="552450"/>
              <a:ext cx="919162" cy="1838325"/>
            </a:xfrm>
            <a:custGeom>
              <a:avLst/>
              <a:gdLst>
                <a:gd name="T0" fmla="*/ 290 w 290"/>
                <a:gd name="T1" fmla="*/ 580 h 580"/>
                <a:gd name="T2" fmla="*/ 0 w 290"/>
                <a:gd name="T3" fmla="*/ 290 h 580"/>
                <a:gd name="T4" fmla="*/ 290 w 290"/>
                <a:gd name="T5" fmla="*/ 0 h 580"/>
                <a:gd name="T6" fmla="*/ 290 w 290"/>
                <a:gd name="T7" fmla="*/ 40 h 580"/>
                <a:gd name="T8" fmla="*/ 40 w 290"/>
                <a:gd name="T9" fmla="*/ 290 h 580"/>
                <a:gd name="T10" fmla="*/ 290 w 290"/>
                <a:gd name="T11" fmla="*/ 540 h 580"/>
                <a:gd name="T12" fmla="*/ 290 w 290"/>
                <a:gd name="T13" fmla="*/ 58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0" h="580">
                  <a:moveTo>
                    <a:pt x="290" y="580"/>
                  </a:moveTo>
                  <a:cubicBezTo>
                    <a:pt x="131" y="580"/>
                    <a:pt x="0" y="450"/>
                    <a:pt x="0" y="290"/>
                  </a:cubicBezTo>
                  <a:cubicBezTo>
                    <a:pt x="0" y="130"/>
                    <a:pt x="131" y="0"/>
                    <a:pt x="290" y="0"/>
                  </a:cubicBezTo>
                  <a:cubicBezTo>
                    <a:pt x="290" y="40"/>
                    <a:pt x="290" y="40"/>
                    <a:pt x="290" y="40"/>
                  </a:cubicBezTo>
                  <a:cubicBezTo>
                    <a:pt x="153" y="40"/>
                    <a:pt x="40" y="152"/>
                    <a:pt x="40" y="290"/>
                  </a:cubicBezTo>
                  <a:cubicBezTo>
                    <a:pt x="40" y="428"/>
                    <a:pt x="153" y="540"/>
                    <a:pt x="290" y="540"/>
                  </a:cubicBezTo>
                  <a:lnTo>
                    <a:pt x="290" y="580"/>
                  </a:lnTo>
                  <a:close/>
                </a:path>
              </a:pathLst>
            </a:custGeom>
            <a:solidFill>
              <a:srgbClr val="27CED7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9" name="Freeform 39">
              <a:extLst>
                <a:ext uri="{FF2B5EF4-FFF2-40B4-BE49-F238E27FC236}">
                  <a16:creationId xmlns:a16="http://schemas.microsoft.com/office/drawing/2014/main" id="{177E318E-070C-AF0C-51D6-FD15894C13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5413" y="701675"/>
              <a:ext cx="1533525" cy="1533525"/>
            </a:xfrm>
            <a:custGeom>
              <a:avLst/>
              <a:gdLst>
                <a:gd name="T0" fmla="*/ 241 w 483"/>
                <a:gd name="T1" fmla="*/ 483 h 483"/>
                <a:gd name="T2" fmla="*/ 0 w 483"/>
                <a:gd name="T3" fmla="*/ 241 h 483"/>
                <a:gd name="T4" fmla="*/ 241 w 483"/>
                <a:gd name="T5" fmla="*/ 0 h 483"/>
                <a:gd name="T6" fmla="*/ 241 w 483"/>
                <a:gd name="T7" fmla="*/ 40 h 483"/>
                <a:gd name="T8" fmla="*/ 40 w 483"/>
                <a:gd name="T9" fmla="*/ 241 h 483"/>
                <a:gd name="T10" fmla="*/ 241 w 483"/>
                <a:gd name="T11" fmla="*/ 443 h 483"/>
                <a:gd name="T12" fmla="*/ 443 w 483"/>
                <a:gd name="T13" fmla="*/ 241 h 483"/>
                <a:gd name="T14" fmla="*/ 483 w 483"/>
                <a:gd name="T15" fmla="*/ 241 h 483"/>
                <a:gd name="T16" fmla="*/ 241 w 483"/>
                <a:gd name="T17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3" h="483">
                  <a:moveTo>
                    <a:pt x="241" y="483"/>
                  </a:moveTo>
                  <a:cubicBezTo>
                    <a:pt x="108" y="483"/>
                    <a:pt x="0" y="374"/>
                    <a:pt x="0" y="241"/>
                  </a:cubicBezTo>
                  <a:cubicBezTo>
                    <a:pt x="0" y="108"/>
                    <a:pt x="108" y="0"/>
                    <a:pt x="241" y="0"/>
                  </a:cubicBezTo>
                  <a:cubicBezTo>
                    <a:pt x="241" y="40"/>
                    <a:pt x="241" y="40"/>
                    <a:pt x="241" y="40"/>
                  </a:cubicBezTo>
                  <a:cubicBezTo>
                    <a:pt x="131" y="40"/>
                    <a:pt x="40" y="130"/>
                    <a:pt x="40" y="241"/>
                  </a:cubicBezTo>
                  <a:cubicBezTo>
                    <a:pt x="40" y="352"/>
                    <a:pt x="131" y="443"/>
                    <a:pt x="241" y="443"/>
                  </a:cubicBezTo>
                  <a:cubicBezTo>
                    <a:pt x="352" y="443"/>
                    <a:pt x="443" y="352"/>
                    <a:pt x="443" y="241"/>
                  </a:cubicBezTo>
                  <a:cubicBezTo>
                    <a:pt x="483" y="241"/>
                    <a:pt x="483" y="241"/>
                    <a:pt x="483" y="241"/>
                  </a:cubicBezTo>
                  <a:cubicBezTo>
                    <a:pt x="483" y="374"/>
                    <a:pt x="375" y="483"/>
                    <a:pt x="241" y="483"/>
                  </a:cubicBezTo>
                  <a:close/>
                </a:path>
              </a:pathLst>
            </a:custGeom>
            <a:solidFill>
              <a:srgbClr val="2683C6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20" name="Naslov 1">
            <a:extLst>
              <a:ext uri="{FF2B5EF4-FFF2-40B4-BE49-F238E27FC236}">
                <a16:creationId xmlns:a16="http://schemas.microsoft.com/office/drawing/2014/main" id="{1F6A8F2A-88E5-3A3B-644F-5203E7C59740}"/>
              </a:ext>
            </a:extLst>
          </p:cNvPr>
          <p:cNvSpPr txBox="1">
            <a:spLocks/>
          </p:cNvSpPr>
          <p:nvPr/>
        </p:nvSpPr>
        <p:spPr>
          <a:xfrm>
            <a:off x="318646" y="4471335"/>
            <a:ext cx="11365412" cy="1629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  <a:t>Slovenian</a:t>
            </a:r>
            <a:r>
              <a:rPr kumimoji="0" lang="sl-SI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  <a:t> </a:t>
            </a:r>
            <a:r>
              <a:rPr kumimoji="0" lang="sl-SI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  <a:t>Cleanroom</a:t>
            </a:r>
            <a:r>
              <a:rPr kumimoji="0" lang="sl-SI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  <a:t> </a:t>
            </a:r>
            <a:r>
              <a:rPr kumimoji="0" lang="sl-SI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  <a:t>Society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Bahnschrift SemiBol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0630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D55C6A-64FB-0F31-E70B-4D2B03B11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97011"/>
            <a:ext cx="10972800" cy="1066800"/>
          </a:xfrm>
        </p:spPr>
        <p:txBody>
          <a:bodyPr/>
          <a:lstStyle/>
          <a:p>
            <a:r>
              <a:rPr lang="sl-SI" dirty="0"/>
              <a:t>Goals of SCS: </a:t>
            </a:r>
            <a:r>
              <a:rPr lang="sl-SI" sz="1600" dirty="0"/>
              <a:t>(1/2)</a:t>
            </a:r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9F80E36-3346-8AD3-C20E-C74BD4C6F2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09599" y="1936783"/>
            <a:ext cx="7345681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sl-SI" sz="2400" dirty="0"/>
              <a:t>Represent Cleanroom and contamination control users and professionals in Slovenia, following the principles of Not for Profit, Non-partisan and </a:t>
            </a:r>
            <a:r>
              <a:rPr lang="sl-SI" altLang="sl-SI" sz="2400" dirty="0"/>
              <a:t>o</a:t>
            </a:r>
            <a:r>
              <a:rPr lang="en-US" altLang="sl-SI" sz="2400" dirty="0"/>
              <a:t>pen to all.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sl-SI" sz="2400" dirty="0"/>
              <a:t>Support and develop the Cleanroom and contamination control industry in Slovenia.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sl-SI" sz="2400" dirty="0"/>
              <a:t>Organize and support seminars, exhibitions, and similar events to disseminate knowledge and share experiences in Cleanroom and contamination control.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sl-SI" sz="2400" dirty="0"/>
              <a:t>Raise awareness and act as a bridge between the public, educational institutions, and government in Cleanroom and contamination control activities.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1D88B9-4B35-AE8B-5D1E-4C999936B8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430"/>
          <a:stretch/>
        </p:blipFill>
        <p:spPr>
          <a:xfrm>
            <a:off x="8321040" y="1522475"/>
            <a:ext cx="4056888" cy="420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7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963DD-34A5-5BCF-262F-37E53602A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3E70F5-8E0F-C3BA-2368-5AB72CCD4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97011"/>
            <a:ext cx="10972800" cy="1066800"/>
          </a:xfrm>
        </p:spPr>
        <p:txBody>
          <a:bodyPr/>
          <a:lstStyle/>
          <a:p>
            <a:r>
              <a:rPr lang="sl-SI" dirty="0"/>
              <a:t>Goals of SCS:</a:t>
            </a:r>
            <a:r>
              <a:rPr lang="sl-SI" sz="4000" dirty="0"/>
              <a:t> </a:t>
            </a:r>
            <a:r>
              <a:rPr lang="sl-SI" sz="1600" dirty="0"/>
              <a:t>(2/2)</a:t>
            </a:r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D893391-9F49-F770-F99F-0BADBFC6B7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09599" y="2121449"/>
            <a:ext cx="6687313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sl-SI" sz="2400" dirty="0"/>
              <a:t>Represent Slovenia as a member of the ICCCS and support other international member societies in a spirit of openness and collaboration.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sl-SI" sz="2400" dirty="0"/>
              <a:t>Provide support for the development of Cleanroom and contamination control technologies in Slovenia, on behalf of the Slovenian national standards body, SIS.</a:t>
            </a:r>
            <a:endParaRPr lang="sl-SI" altLang="sl-SI" sz="2400" dirty="0"/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sl-SI" sz="2400" dirty="0"/>
              <a:t>Represent SIS at CEN and ISO in the development of standards for Cleanroom and contamination control technologies and applications.</a:t>
            </a:r>
            <a:endParaRPr lang="sl-SI" altLang="sl-SI" sz="2400" dirty="0"/>
          </a:p>
        </p:txBody>
      </p:sp>
      <p:pic>
        <p:nvPicPr>
          <p:cNvPr id="5" name="Picture 4" descr="A person and person in a factory&#10;&#10;Description automatically generated">
            <a:extLst>
              <a:ext uri="{FF2B5EF4-FFF2-40B4-BE49-F238E27FC236}">
                <a16:creationId xmlns:a16="http://schemas.microsoft.com/office/drawing/2014/main" id="{257E12E0-21E8-664B-D398-CEFD26E13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0" t="-113" r="-3016" b="113"/>
          <a:stretch/>
        </p:blipFill>
        <p:spPr>
          <a:xfrm>
            <a:off x="7626096" y="1755647"/>
            <a:ext cx="4823024" cy="404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8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853BF8-F38B-F99A-1F26-6C7E2C2F2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222" y="523597"/>
            <a:ext cx="10972800" cy="1066800"/>
          </a:xfrm>
        </p:spPr>
        <p:txBody>
          <a:bodyPr>
            <a:normAutofit/>
          </a:bodyPr>
          <a:lstStyle/>
          <a:p>
            <a:r>
              <a:rPr lang="en-US" dirty="0"/>
              <a:t>The primary tasks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20972E7-0E49-302D-17B6-781D8579C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78" y="1590397"/>
            <a:ext cx="10972800" cy="4325112"/>
          </a:xfrm>
        </p:spPr>
        <p:txBody>
          <a:bodyPr>
            <a:normAutofit/>
          </a:bodyPr>
          <a:lstStyle/>
          <a:p>
            <a:endParaRPr lang="en-US" b="1" dirty="0"/>
          </a:p>
          <a:p>
            <a:endParaRPr lang="en-US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9020C8F-5528-8108-828C-B0BEC397E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222" y="1317050"/>
            <a:ext cx="11406824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l-SI" altLang="sl-SI" sz="2000" dirty="0">
              <a:solidFill>
                <a:schemeClr val="tx2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sl-SI" sz="2000" dirty="0">
                <a:solidFill>
                  <a:schemeClr val="tx2"/>
                </a:solidFill>
              </a:rPr>
              <a:t>Promote the common interests of its members at both local and international levels.</a:t>
            </a:r>
            <a:endParaRPr lang="sl-SI" altLang="sl-SI" sz="2000" dirty="0">
              <a:solidFill>
                <a:schemeClr val="tx2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sl-SI" sz="2000" dirty="0">
                <a:solidFill>
                  <a:schemeClr val="tx2"/>
                </a:solidFill>
              </a:rPr>
              <a:t>Collect and study laws and regulations related to cleanroom technology, keeping members informed of relevant updates.</a:t>
            </a:r>
            <a:endParaRPr lang="sl-SI" altLang="sl-SI" sz="2000" dirty="0">
              <a:solidFill>
                <a:schemeClr val="tx2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sl-SI" sz="2000" dirty="0">
                <a:solidFill>
                  <a:schemeClr val="tx2"/>
                </a:solidFill>
              </a:rPr>
              <a:t>Facilitate dialogue with government authorities responsible for regulating and enforcing cleanroom technology and contamination control.</a:t>
            </a:r>
            <a:endParaRPr lang="sl-SI" altLang="sl-SI" sz="2000" dirty="0">
              <a:solidFill>
                <a:schemeClr val="tx2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sl-SI" sz="2000" dirty="0">
                <a:solidFill>
                  <a:schemeClr val="tx2"/>
                </a:solidFill>
              </a:rPr>
              <a:t>Raise public awareness of the Association’s activities and its role in the development of medical devices.</a:t>
            </a:r>
            <a:endParaRPr lang="sl-SI" altLang="sl-SI" sz="2000" dirty="0">
              <a:solidFill>
                <a:schemeClr val="tx2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sl-SI" sz="2000" dirty="0">
                <a:solidFill>
                  <a:schemeClr val="tx2"/>
                </a:solidFill>
              </a:rPr>
              <a:t>Organize symposiums, seminars, exhibitions, lectures, and other events to spread knowledge and experience in cleanroom technology and contamination control.</a:t>
            </a:r>
            <a:endParaRPr lang="sl-SI" altLang="sl-SI" sz="2000" dirty="0">
              <a:solidFill>
                <a:schemeClr val="tx2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sl-SI" sz="2000" dirty="0">
                <a:solidFill>
                  <a:schemeClr val="tx2"/>
                </a:solidFill>
              </a:rPr>
              <a:t>Promote education and training in cleanroom technology and contamination control.</a:t>
            </a:r>
            <a:endParaRPr lang="sl-SI" altLang="sl-SI" sz="2000" dirty="0">
              <a:solidFill>
                <a:schemeClr val="tx2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sl-SI" sz="2000" dirty="0">
                <a:solidFill>
                  <a:schemeClr val="tx2"/>
                </a:solidFill>
              </a:rPr>
              <a:t>Encourage research across all areas related to cleanroom technology and contamination control.</a:t>
            </a:r>
            <a:endParaRPr lang="sl-SI" altLang="sl-SI" sz="2000" dirty="0">
              <a:solidFill>
                <a:schemeClr val="tx2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sl-SI" sz="2000" dirty="0">
                <a:solidFill>
                  <a:schemeClr val="tx2"/>
                </a:solidFill>
              </a:rPr>
              <a:t>Participate in the development and monitoring of standards, guidelines, and best practices for contamination control and cleanroom technology.</a:t>
            </a:r>
            <a:endParaRPr lang="sl-SI" altLang="sl-SI" sz="2000" dirty="0">
              <a:solidFill>
                <a:schemeClr val="tx2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sl-SI" sz="2000" dirty="0">
                <a:solidFill>
                  <a:schemeClr val="tx2"/>
                </a:solidFill>
              </a:rPr>
              <a:t>Collaborate with related foreign associations and organizations to further enhance expertise and standards in the field.</a:t>
            </a:r>
            <a:endParaRPr lang="sl-SI" altLang="sl-SI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57E299-64D7-CAFC-0F85-675826EAF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46437"/>
            <a:ext cx="11252886" cy="1066800"/>
          </a:xfrm>
        </p:spPr>
        <p:txBody>
          <a:bodyPr>
            <a:noAutofit/>
          </a:bodyPr>
          <a:lstStyle/>
          <a:p>
            <a:r>
              <a:rPr lang="en-US" sz="2800" dirty="0"/>
              <a:t>SCS's Membership in the International Confederation </a:t>
            </a:r>
            <a:br>
              <a:rPr lang="en-US" sz="2800" dirty="0"/>
            </a:br>
            <a:r>
              <a:rPr lang="en-US" sz="2800" dirty="0"/>
              <a:t>of Contamination Control Societies (ICCCS)</a:t>
            </a:r>
            <a:endParaRPr lang="en-US" sz="3200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6A67D1D-4FB3-35E5-64B9-828004064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9837"/>
            <a:ext cx="60914" cy="2975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0D170F-357F-EC7F-6F96-A89EEE5DEE63}"/>
              </a:ext>
            </a:extLst>
          </p:cNvPr>
          <p:cNvSpPr txBox="1"/>
          <p:nvPr/>
        </p:nvSpPr>
        <p:spPr>
          <a:xfrm>
            <a:off x="3036928" y="2499098"/>
            <a:ext cx="2520315" cy="369332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Membership</a:t>
            </a:r>
            <a:endParaRPr lang="en-SI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4B2485-1CAB-4B44-6C96-5EDAA503548A}"/>
              </a:ext>
            </a:extLst>
          </p:cNvPr>
          <p:cNvSpPr txBox="1"/>
          <p:nvPr/>
        </p:nvSpPr>
        <p:spPr>
          <a:xfrm>
            <a:off x="7009447" y="2499440"/>
            <a:ext cx="2520315" cy="369332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Future Collaboration</a:t>
            </a:r>
            <a:endParaRPr lang="en-SI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C8FB92-90B3-E1DB-2BEB-2BFCA4A8A41D}"/>
              </a:ext>
            </a:extLst>
          </p:cNvPr>
          <p:cNvSpPr txBox="1"/>
          <p:nvPr/>
        </p:nvSpPr>
        <p:spPr>
          <a:xfrm>
            <a:off x="2968258" y="3169942"/>
            <a:ext cx="27854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10000"/>
                    <a:lumOff val="90000"/>
                  </a:schemeClr>
                </a:solidFill>
              </a:rPr>
              <a:t>The Slovenian Cleanroom Society (SCS) is a full member of the International Confederation of Contamination Control Societies (ICCCS).</a:t>
            </a:r>
            <a:endParaRPr lang="en-SI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28FA3B-B3BD-C23C-141B-D171AF3060D5}"/>
              </a:ext>
            </a:extLst>
          </p:cNvPr>
          <p:cNvSpPr txBox="1"/>
          <p:nvPr/>
        </p:nvSpPr>
        <p:spPr>
          <a:xfrm>
            <a:off x="7009447" y="3169942"/>
            <a:ext cx="273748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10000"/>
                    <a:lumOff val="90000"/>
                  </a:schemeClr>
                </a:solidFill>
              </a:rPr>
              <a:t>By joining ICCCS, SCS looks forward to collaborating on international standards, sharing best practices, and contributing to global advancements in contamination control.</a:t>
            </a:r>
            <a:endParaRPr lang="en-SI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1026" name="Picture 2" descr="ICCCS">
            <a:extLst>
              <a:ext uri="{FF2B5EF4-FFF2-40B4-BE49-F238E27FC236}">
                <a16:creationId xmlns:a16="http://schemas.microsoft.com/office/drawing/2014/main" id="{05973FEF-56F1-0849-75CE-49D5DC88B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316" y="1079914"/>
            <a:ext cx="1124712" cy="59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0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714A42-4478-DF7B-70D1-1AD23E5A1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98" y="744783"/>
            <a:ext cx="10972800" cy="1066800"/>
          </a:xfrm>
        </p:spPr>
        <p:txBody>
          <a:bodyPr/>
          <a:lstStyle/>
          <a:p>
            <a:r>
              <a:rPr lang="en-US" dirty="0"/>
              <a:t>SCS Goals in the Field of Education</a:t>
            </a:r>
            <a:r>
              <a:rPr lang="sl-SI" dirty="0"/>
              <a:t>:</a:t>
            </a:r>
            <a:endParaRPr lang="en-US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BAD2A7B-C944-0493-E54F-25B0EC085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501" y="1788105"/>
            <a:ext cx="7745687" cy="4325112"/>
          </a:xfrm>
        </p:spPr>
        <p:txBody>
          <a:bodyPr>
            <a:normAutofit fontScale="70000" lnSpcReduction="20000"/>
          </a:bodyPr>
          <a:lstStyle/>
          <a:p>
            <a:pPr marL="355600" indent="-246063">
              <a:buFont typeface="+mj-lt"/>
              <a:buAutoNum type="arabicPeriod"/>
            </a:pPr>
            <a:r>
              <a:rPr lang="sl-SI" b="1" dirty="0"/>
              <a:t>Standardization</a:t>
            </a:r>
            <a:endParaRPr lang="en-US" b="1" dirty="0"/>
          </a:p>
          <a:p>
            <a:pPr marL="411480" lvl="1" indent="0">
              <a:buNone/>
            </a:pPr>
            <a:r>
              <a:rPr lang="en-US" dirty="0"/>
              <a:t>Harmonization of education and training for cleanrooms in accordance with the ISO TC209 standard (14644 and 14698).</a:t>
            </a:r>
            <a:endParaRPr lang="sl-SI" dirty="0"/>
          </a:p>
          <a:p>
            <a:pPr lvl="1"/>
            <a:endParaRPr lang="en-US" dirty="0"/>
          </a:p>
          <a:p>
            <a:pPr marL="355600" indent="-246063">
              <a:buFont typeface="+mj-lt"/>
              <a:buAutoNum type="arabicPeriod"/>
            </a:pPr>
            <a:r>
              <a:rPr lang="sl-SI" b="1" dirty="0"/>
              <a:t>Certification</a:t>
            </a:r>
            <a:endParaRPr lang="en-US" b="1" dirty="0"/>
          </a:p>
          <a:p>
            <a:pPr marL="411480" lvl="1" indent="0">
              <a:buNone/>
            </a:pPr>
            <a:r>
              <a:rPr lang="en-US" dirty="0"/>
              <a:t>Implementation of the fundamental principle of professional certification through examinations.</a:t>
            </a:r>
            <a:endParaRPr lang="sl-SI" dirty="0"/>
          </a:p>
          <a:p>
            <a:pPr lvl="1"/>
            <a:endParaRPr lang="en-US" dirty="0"/>
          </a:p>
          <a:p>
            <a:pPr marL="355600" indent="-246063">
              <a:buFont typeface="+mj-lt"/>
              <a:buAutoNum type="arabicPeriod"/>
            </a:pPr>
            <a:r>
              <a:rPr lang="sl-SI" b="1" dirty="0"/>
              <a:t>Education</a:t>
            </a:r>
            <a:endParaRPr lang="en-US" b="1" dirty="0"/>
          </a:p>
          <a:p>
            <a:pPr marL="411480" lvl="1" indent="0">
              <a:buNone/>
            </a:pPr>
            <a:r>
              <a:rPr lang="en-US" dirty="0"/>
              <a:t>Promotion of international education in the field of cleanroom technology and contamination control.</a:t>
            </a:r>
            <a:endParaRPr lang="sl-SI" dirty="0"/>
          </a:p>
          <a:p>
            <a:pPr lvl="1"/>
            <a:endParaRPr lang="en-US" dirty="0"/>
          </a:p>
          <a:p>
            <a:pPr marL="400050" indent="-290513">
              <a:buFont typeface="+mj-lt"/>
              <a:buAutoNum type="arabicPeriod"/>
            </a:pPr>
            <a:r>
              <a:rPr lang="sl-SI" b="1" dirty="0"/>
              <a:t>Collaboration</a:t>
            </a:r>
            <a:endParaRPr lang="en-US" b="1" dirty="0"/>
          </a:p>
          <a:p>
            <a:pPr marL="411480" lvl="1" indent="0">
              <a:buNone/>
            </a:pPr>
            <a:r>
              <a:rPr lang="en-US" dirty="0"/>
              <a:t>Encouragement of international cooperation and course exchange:</a:t>
            </a:r>
          </a:p>
          <a:p>
            <a:pPr lvl="2"/>
            <a:r>
              <a:rPr lang="sl-SI" dirty="0" err="1"/>
              <a:t>Among</a:t>
            </a:r>
            <a:r>
              <a:rPr lang="sl-SI" dirty="0"/>
              <a:t> </a:t>
            </a:r>
            <a:r>
              <a:rPr lang="sl-SI" dirty="0" err="1"/>
              <a:t>national</a:t>
            </a:r>
            <a:r>
              <a:rPr lang="sl-SI" dirty="0"/>
              <a:t> </a:t>
            </a:r>
            <a:r>
              <a:rPr lang="sl-SI" dirty="0" err="1"/>
              <a:t>cleanroom</a:t>
            </a:r>
            <a:r>
              <a:rPr lang="sl-SI" dirty="0"/>
              <a:t> </a:t>
            </a:r>
            <a:r>
              <a:rPr lang="sl-SI" dirty="0" err="1"/>
              <a:t>associations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Between cleanroom users and experts.</a:t>
            </a:r>
            <a:endParaRPr lang="sl-SI" dirty="0"/>
          </a:p>
          <a:p>
            <a:pPr marL="704088" lvl="2" indent="0">
              <a:buNone/>
            </a:pPr>
            <a:endParaRPr lang="en-US" dirty="0"/>
          </a:p>
        </p:txBody>
      </p:sp>
      <p:pic>
        <p:nvPicPr>
          <p:cNvPr id="5" name="Picture 4" descr="A blurry image of people walking in a hallway&#10;&#10;Description automatically generated">
            <a:extLst>
              <a:ext uri="{FF2B5EF4-FFF2-40B4-BE49-F238E27FC236}">
                <a16:creationId xmlns:a16="http://schemas.microsoft.com/office/drawing/2014/main" id="{26BE7EA3-C5DF-387F-E6E7-0CD3E26BC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0" t="111" r="10681" b="-111"/>
          <a:stretch/>
        </p:blipFill>
        <p:spPr>
          <a:xfrm>
            <a:off x="8626764" y="1618162"/>
            <a:ext cx="3913578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F119E2-F001-669E-69C1-AC37531CC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91" y="518419"/>
            <a:ext cx="10972800" cy="1066800"/>
          </a:xfrm>
        </p:spPr>
        <p:txBody>
          <a:bodyPr>
            <a:normAutofit/>
          </a:bodyPr>
          <a:lstStyle/>
          <a:p>
            <a:r>
              <a:rPr lang="en-US" dirty="0"/>
              <a:t>Current SCS Members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5E5A469-6783-83FB-3DE1-10F6F28B2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980" y="1441923"/>
            <a:ext cx="7232432" cy="4170796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Corporate Members:</a:t>
            </a:r>
          </a:p>
          <a:p>
            <a:pPr lvl="1">
              <a:buClr>
                <a:srgbClr val="72B2E3"/>
              </a:buClr>
              <a:buFont typeface="Arial" panose="020B0604020202020204" pitchFamily="34" charset="0"/>
              <a:buChar char="•"/>
            </a:pPr>
            <a:r>
              <a:rPr lang="en-US" sz="2400" b="1" dirty="0"/>
              <a:t>Lek </a:t>
            </a:r>
            <a:r>
              <a:rPr lang="en-US" sz="2400" b="1" dirty="0" err="1"/>
              <a:t>d.d.</a:t>
            </a:r>
            <a:r>
              <a:rPr lang="sl-SI" sz="2400" b="1" dirty="0"/>
              <a:t> (</a:t>
            </a:r>
            <a:r>
              <a:rPr lang="sl-SI" sz="2400" b="1" dirty="0" err="1"/>
              <a:t>Sandoz</a:t>
            </a:r>
            <a:r>
              <a:rPr lang="sl-SI" sz="2400" b="1" dirty="0"/>
              <a:t>)</a:t>
            </a:r>
            <a:r>
              <a:rPr lang="sl-SI" sz="2100" dirty="0"/>
              <a:t>, </a:t>
            </a:r>
            <a:r>
              <a:rPr lang="sl-SI" sz="1900" dirty="0"/>
              <a:t>info@sandoz.com, www.lek.si</a:t>
            </a:r>
            <a:endParaRPr lang="en-US" sz="1900" dirty="0"/>
          </a:p>
          <a:p>
            <a:pPr lvl="1">
              <a:buClr>
                <a:srgbClr val="72B2E3"/>
              </a:buClr>
              <a:buFont typeface="Arial" panose="020B0604020202020204" pitchFamily="34" charset="0"/>
              <a:buChar char="•"/>
            </a:pPr>
            <a:r>
              <a:rPr lang="en-US" sz="2400" b="1" dirty="0"/>
              <a:t>Novartis d.o.o.</a:t>
            </a:r>
            <a:r>
              <a:rPr lang="sl-SI" sz="2100" dirty="0"/>
              <a:t>, </a:t>
            </a:r>
            <a:r>
              <a:rPr lang="sl-SI" sz="1900" dirty="0"/>
              <a:t>info.slo@novartis.com, www.novartis.com</a:t>
            </a:r>
            <a:endParaRPr lang="en-US" sz="19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err="1"/>
              <a:t>Iskra</a:t>
            </a:r>
            <a:r>
              <a:rPr lang="sl-SI" sz="2400" b="1" dirty="0"/>
              <a:t> </a:t>
            </a:r>
            <a:r>
              <a:rPr lang="en-US" sz="2400" b="1" dirty="0"/>
              <a:t>Pio d.o.o.</a:t>
            </a:r>
            <a:r>
              <a:rPr lang="sl-SI" sz="2100" dirty="0"/>
              <a:t>, </a:t>
            </a:r>
            <a:r>
              <a:rPr lang="sl-SI" sz="1900" dirty="0"/>
              <a:t>info@iskra-pio.si, www.iskra-pio.si</a:t>
            </a:r>
            <a:endParaRPr lang="en-US" sz="19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err="1"/>
              <a:t>Camfil</a:t>
            </a:r>
            <a:r>
              <a:rPr lang="en-US" sz="2400" b="1" dirty="0"/>
              <a:t> Slovenia d.o.o.</a:t>
            </a:r>
            <a:r>
              <a:rPr lang="sl-SI" sz="1900" dirty="0"/>
              <a:t>, dejan.savsek@camfil.com, www.camfil.com</a:t>
            </a:r>
            <a:endParaRPr lang="en-US" sz="19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/>
              <a:t>Messer Slovenija d.o.o.</a:t>
            </a:r>
            <a:r>
              <a:rPr lang="sl-SI" sz="2100" dirty="0"/>
              <a:t>, </a:t>
            </a:r>
            <a:r>
              <a:rPr lang="sl-SI" sz="1900" dirty="0"/>
              <a:t>info.si@messergroup.com, www.messer.si</a:t>
            </a:r>
            <a:endParaRPr lang="en-US" sz="19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/>
              <a:t>Klimer Štirn </a:t>
            </a:r>
            <a:r>
              <a:rPr lang="en-US" sz="2400" b="1" dirty="0" err="1"/>
              <a:t>d.n.o</a:t>
            </a:r>
            <a:r>
              <a:rPr lang="en-US" sz="2400" b="1" dirty="0"/>
              <a:t>.</a:t>
            </a:r>
            <a:r>
              <a:rPr lang="sl-SI" sz="1900" dirty="0"/>
              <a:t>, info@klimer.si, www.klimer.si </a:t>
            </a:r>
            <a:endParaRPr lang="en-US" sz="19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/>
              <a:t>NKM d.o.o.</a:t>
            </a:r>
            <a:r>
              <a:rPr lang="sl-SI" sz="1900" dirty="0"/>
              <a:t>, info@nkm.si, www.nkm.si</a:t>
            </a:r>
            <a:endParaRPr lang="en-US" sz="19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err="1"/>
              <a:t>Lonstroff</a:t>
            </a:r>
            <a:r>
              <a:rPr lang="en-US" sz="2400" b="1" dirty="0"/>
              <a:t> d.o.o.</a:t>
            </a:r>
            <a:r>
              <a:rPr lang="sl-SI" sz="1900" dirty="0"/>
              <a:t>, info@lonstroff.com, www.lonstroff.com</a:t>
            </a:r>
            <a:endParaRPr lang="en-US" sz="19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/>
              <a:t>TRM Filter d.o.o.</a:t>
            </a:r>
            <a:r>
              <a:rPr lang="sl-SI" sz="1900" dirty="0"/>
              <a:t>, info@trm-filter.com, www.trm-filter.com</a:t>
            </a:r>
            <a:endParaRPr lang="en-US" sz="19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/>
              <a:t>NAYA LIFE SCIENCES d.o.o.</a:t>
            </a:r>
            <a:r>
              <a:rPr lang="sl-SI" sz="1900" dirty="0"/>
              <a:t>, contact@naya-ls.com, www.naya-ls.com</a:t>
            </a:r>
            <a:endParaRPr lang="en-US" sz="19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err="1"/>
              <a:t>Bossplast</a:t>
            </a:r>
            <a:r>
              <a:rPr lang="en-US" sz="2400" b="1" dirty="0"/>
              <a:t> d.o.o.</a:t>
            </a:r>
            <a:r>
              <a:rPr lang="sl-SI" sz="1900" dirty="0"/>
              <a:t>, info@bossplast.com, www.bossplast.com</a:t>
            </a:r>
          </a:p>
          <a:p>
            <a:pPr marL="411480" lvl="1" indent="0">
              <a:buNone/>
            </a:pPr>
            <a:endParaRPr lang="en-US" dirty="0"/>
          </a:p>
        </p:txBody>
      </p:sp>
      <p:sp>
        <p:nvSpPr>
          <p:cNvPr id="6" name="Označba mesta vsebine 2">
            <a:extLst>
              <a:ext uri="{FF2B5EF4-FFF2-40B4-BE49-F238E27FC236}">
                <a16:creationId xmlns:a16="http://schemas.microsoft.com/office/drawing/2014/main" id="{D09A4A2D-220C-1C11-B223-B55DE2761143}"/>
              </a:ext>
            </a:extLst>
          </p:cNvPr>
          <p:cNvSpPr txBox="1">
            <a:spLocks/>
          </p:cNvSpPr>
          <p:nvPr/>
        </p:nvSpPr>
        <p:spPr>
          <a:xfrm>
            <a:off x="501891" y="5081074"/>
            <a:ext cx="9844506" cy="3929178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>
                  <a:lumMod val="75000"/>
                </a:schemeClr>
              </a:buClr>
              <a:buFont typeface="Georgia"/>
              <a:buChar char="•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>
                  <a:lumMod val="75000"/>
                </a:schemeClr>
              </a:buClr>
              <a:buFont typeface="Georgia"/>
              <a:buChar char="▫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lvl="1" indent="0">
              <a:buFont typeface="Georgia"/>
              <a:buNone/>
            </a:pPr>
            <a:endParaRPr lang="en-US" dirty="0"/>
          </a:p>
          <a:p>
            <a:r>
              <a:rPr lang="en-US" sz="2400" b="1" dirty="0"/>
              <a:t>Associate Member: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/>
              <a:t>University of Ljubljana</a:t>
            </a:r>
            <a:r>
              <a:rPr lang="sl-SI" sz="1600" dirty="0"/>
              <a:t>, </a:t>
            </a:r>
            <a:r>
              <a:rPr lang="en-US" sz="1600" dirty="0"/>
              <a:t>Prof. Dr. </a:t>
            </a:r>
            <a:r>
              <a:rPr lang="en-US" sz="1600" dirty="0" err="1"/>
              <a:t>Uroš</a:t>
            </a:r>
            <a:r>
              <a:rPr lang="en-US" sz="1600" dirty="0"/>
              <a:t> </a:t>
            </a:r>
            <a:r>
              <a:rPr lang="en-US" sz="1600" dirty="0" err="1"/>
              <a:t>Stritih</a:t>
            </a:r>
            <a:r>
              <a:rPr lang="sl-SI" sz="1600" dirty="0"/>
              <a:t>, dekanat@fs.uni-lj.si, www.uni-lj.si</a:t>
            </a:r>
            <a:br>
              <a:rPr lang="en-US" sz="2000" b="1" dirty="0"/>
            </a:br>
            <a:endParaRPr lang="en-US" sz="2000" dirty="0"/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B00F7F4B-B891-CDF5-C044-305D26573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718" y="2080624"/>
            <a:ext cx="4872282" cy="26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6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08F8EE-2892-E97A-2459-F4FECAFC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079" y="733758"/>
            <a:ext cx="10972800" cy="1066800"/>
          </a:xfrm>
        </p:spPr>
        <p:txBody>
          <a:bodyPr/>
          <a:lstStyle/>
          <a:p>
            <a:r>
              <a:rPr lang="sl-SI" dirty="0" err="1"/>
              <a:t>Executive</a:t>
            </a:r>
            <a:r>
              <a:rPr lang="sl-SI" dirty="0"/>
              <a:t> </a:t>
            </a:r>
            <a:r>
              <a:rPr lang="sl-SI" dirty="0" err="1"/>
              <a:t>board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Slovenian</a:t>
            </a:r>
            <a:r>
              <a:rPr lang="sl-SI" dirty="0"/>
              <a:t> </a:t>
            </a:r>
            <a:r>
              <a:rPr lang="sl-SI" dirty="0" err="1"/>
              <a:t>Cleanroom</a:t>
            </a:r>
            <a:r>
              <a:rPr lang="sl-SI" dirty="0"/>
              <a:t> </a:t>
            </a:r>
            <a:r>
              <a:rPr lang="sl-SI" dirty="0" err="1"/>
              <a:t>Society</a:t>
            </a:r>
            <a:r>
              <a:rPr lang="sl-SI" dirty="0"/>
              <a:t>:</a:t>
            </a:r>
            <a:endParaRPr lang="en-US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87DAD0B-D441-F7AF-EA07-136E09DC8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19225"/>
            <a:ext cx="7624354" cy="4325112"/>
          </a:xfrm>
        </p:spPr>
        <p:txBody>
          <a:bodyPr>
            <a:normAutofit/>
          </a:bodyPr>
          <a:lstStyle/>
          <a:p>
            <a:pPr>
              <a:buClr>
                <a:srgbClr val="72DFE5"/>
              </a:buClr>
            </a:pPr>
            <a:r>
              <a:rPr lang="sl-SI" sz="2400" dirty="0" err="1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President</a:t>
            </a:r>
            <a:r>
              <a:rPr lang="sl-SI" sz="24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: 		Aleš Bogataj, NOVARTIS d.o.o.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sl-SI" sz="2400" dirty="0"/>
              <a:t>Vice presidents</a:t>
            </a:r>
            <a:r>
              <a:rPr lang="sl-SI" sz="24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: 	Nataša Štirn, Klimer Štirn d.n.</a:t>
            </a:r>
            <a:r>
              <a:rPr lang="sl-SI" sz="2400" dirty="0">
                <a:latin typeface="Aptos" panose="020B0004020202020204" pitchFamily="34" charset="0"/>
                <a:ea typeface="Calibri" panose="020F0502020204030204" pitchFamily="34" charset="0"/>
              </a:rPr>
              <a:t>o.</a:t>
            </a:r>
          </a:p>
          <a:p>
            <a:pPr marL="109728" indent="0">
              <a:buNone/>
            </a:pPr>
            <a:r>
              <a:rPr lang="sl-SI" sz="2400" dirty="0">
                <a:latin typeface="Aptos" panose="020B0004020202020204" pitchFamily="34" charset="0"/>
                <a:ea typeface="Calibri" panose="020F0502020204030204" pitchFamily="34" charset="0"/>
              </a:rPr>
              <a:t>			Milan Morato, Iskra PIO d.o.o. ,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400" dirty="0"/>
              <a:t>Members of the executive board</a:t>
            </a:r>
            <a:r>
              <a:rPr lang="sl-SI" sz="24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: </a:t>
            </a:r>
            <a:br>
              <a:rPr lang="sl-SI" sz="24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</a:br>
            <a:r>
              <a:rPr lang="sl-SI" sz="24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			Luka Useničnik, Lek d.d. (Sandoz) </a:t>
            </a:r>
            <a:br>
              <a:rPr lang="sl-SI" sz="24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</a:br>
            <a:r>
              <a:rPr lang="sl-SI" sz="24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			Tine Teodorović, NKM d.o.o.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09728" indent="0">
              <a:buNone/>
            </a:pPr>
            <a:r>
              <a:rPr lang="sl-SI" sz="2400" dirty="0">
                <a:latin typeface="Aptos" panose="020B0004020202020204" pitchFamily="34" charset="0"/>
                <a:ea typeface="Calibri" panose="020F0502020204030204" pitchFamily="34" charset="0"/>
              </a:rPr>
              <a:t>			Agnes Krmelj, Lonstroff d.o.o.</a:t>
            </a:r>
            <a:br>
              <a:rPr lang="sl-SI" sz="2400" dirty="0">
                <a:latin typeface="Aptos" panose="020B0004020202020204" pitchFamily="34" charset="0"/>
                <a:ea typeface="Calibri" panose="020F0502020204030204" pitchFamily="34" charset="0"/>
              </a:rPr>
            </a:br>
            <a:r>
              <a:rPr lang="sl-SI" sz="2400" dirty="0">
                <a:latin typeface="Aptos" panose="020B0004020202020204" pitchFamily="34" charset="0"/>
                <a:ea typeface="Calibri" panose="020F0502020204030204" pitchFamily="34" charset="0"/>
              </a:rPr>
              <a:t>			Gregor Jeglič, Bossplast d.o.o </a:t>
            </a:r>
            <a:endParaRPr lang="en-US" sz="2400" dirty="0"/>
          </a:p>
        </p:txBody>
      </p:sp>
      <p:pic>
        <p:nvPicPr>
          <p:cNvPr id="5" name="Picture 4" descr="A close-up of a person holding a microchip&#10;&#10;Description automatically generated">
            <a:extLst>
              <a:ext uri="{FF2B5EF4-FFF2-40B4-BE49-F238E27FC236}">
                <a16:creationId xmlns:a16="http://schemas.microsoft.com/office/drawing/2014/main" id="{2D59B885-2DB6-B1CC-9F59-EC3ADB6D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54" y="1935018"/>
            <a:ext cx="5434879" cy="362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9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oom with a few tables and a few shelves&#10;&#10;Description automatically generated with medium confidence">
            <a:extLst>
              <a:ext uri="{FF2B5EF4-FFF2-40B4-BE49-F238E27FC236}">
                <a16:creationId xmlns:a16="http://schemas.microsoft.com/office/drawing/2014/main" id="{24588E1A-D4A7-268D-7550-9EC613D49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" t="33655" r="-266" b="-15128"/>
          <a:stretch/>
        </p:blipFill>
        <p:spPr>
          <a:xfrm>
            <a:off x="428749" y="766354"/>
            <a:ext cx="11443864" cy="6196421"/>
          </a:xfrm>
          <a:prstGeom prst="rect">
            <a:avLst/>
          </a:prstGeom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id="{66BE70AE-2190-450E-95FC-E1619CFD2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685" y="2019881"/>
            <a:ext cx="10519719" cy="40717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 fontAlgn="base">
              <a:buClrTx/>
              <a:defRPr/>
            </a:pPr>
            <a:r>
              <a:rPr lang="sl-SI" sz="40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/>
              </a:rPr>
              <a:t>Slovenian</a:t>
            </a:r>
            <a:r>
              <a:rPr lang="sl-SI" sz="4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/>
              </a:rPr>
              <a:t> </a:t>
            </a:r>
            <a:r>
              <a:rPr lang="sl-SI" sz="40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/>
              </a:rPr>
              <a:t>Cleanroom</a:t>
            </a:r>
            <a:r>
              <a:rPr lang="sl-SI" sz="4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/>
              </a:rPr>
              <a:t> </a:t>
            </a:r>
            <a:r>
              <a:rPr lang="sl-SI" sz="40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/>
              </a:rPr>
              <a:t>Society</a:t>
            </a:r>
            <a:br>
              <a:rPr kumimoji="0" lang="sl-SI" altLang="sl-SI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sl-SI" altLang="sl-SI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 panose="020B0603020202020204"/>
              <a:ea typeface="+mj-ea"/>
              <a:cs typeface="+mj-cs"/>
            </a:endParaRPr>
          </a:p>
          <a:p>
            <a:pPr marL="0" lvl="0" indent="0" algn="ctr" fontAlgn="base">
              <a:buClrTx/>
              <a:defRPr/>
            </a:pPr>
            <a:br>
              <a:rPr kumimoji="0" lang="sl-SI" altLang="sl-SI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lang="sl-SI" sz="40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/>
              </a:rPr>
              <a:t>https://scs.gzs.si/</a:t>
            </a:r>
            <a:endParaRPr kumimoji="0" lang="sl-SI" altLang="sl-SI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 panose="020B0603020202020204"/>
              <a:ea typeface="+mj-ea"/>
              <a:cs typeface="+mj-cs"/>
            </a:endParaRPr>
          </a:p>
          <a:p>
            <a:pPr marL="0" lvl="0" indent="0" algn="ctr" fontAlgn="base">
              <a:buClrTx/>
              <a:defRPr/>
            </a:pPr>
            <a:r>
              <a:rPr lang="sl-SI" altLang="sl-SI" sz="40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/>
              </a:rPr>
              <a:t>scs</a:t>
            </a:r>
            <a:r>
              <a:rPr kumimoji="0" lang="sl-SI" altLang="sl-SI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603020202020204"/>
                <a:ea typeface="+mj-ea"/>
                <a:cs typeface="+mj-cs"/>
              </a:rPr>
              <a:t>.slovenija@gzs.si</a:t>
            </a:r>
            <a:br>
              <a:rPr kumimoji="0" lang="en-US" altLang="sl-SI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br>
              <a:rPr kumimoji="0" lang="en-US" altLang="sl-SI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lang="sl-SI" sz="18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ebuchet MS" panose="020B0603020202020204"/>
            </a:endParaRPr>
          </a:p>
          <a:p>
            <a:pPr marL="0" lvl="0" indent="0" algn="ctr" fontAlgn="base">
              <a:buClrTx/>
              <a:defRPr/>
            </a:pPr>
            <a:r>
              <a:rPr lang="en-US" sz="25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/>
              </a:rPr>
              <a:t>Chamber of Commerce and Industry</a:t>
            </a:r>
            <a:br>
              <a:rPr kumimoji="0" lang="sl-SI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sl-SI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603020202020204"/>
                <a:ea typeface="+mj-ea"/>
                <a:cs typeface="+mj-cs"/>
              </a:rPr>
              <a:t>Dimičeva 13 I Ljubljana I Slovenia</a:t>
            </a:r>
            <a:br>
              <a:rPr kumimoji="0" lang="sl-SI" sz="36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br>
              <a:rPr kumimoji="0" lang="en-US" altLang="sl-SI" sz="1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en-US" altLang="sl-SI" sz="18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4541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dstavitev za izobraževanje">
  <a:themeElements>
    <a:clrScheme name="Po meri 5">
      <a:dk1>
        <a:sysClr val="windowText" lastClr="000000"/>
      </a:dk1>
      <a:lt1>
        <a:srgbClr val="002060"/>
      </a:lt1>
      <a:dk2>
        <a:srgbClr val="FFFFFF"/>
      </a:dk2>
      <a:lt2>
        <a:srgbClr val="D1EEF9"/>
      </a:lt2>
      <a:accent1>
        <a:srgbClr val="D1EEF9"/>
      </a:accent1>
      <a:accent2>
        <a:srgbClr val="D1E6F6"/>
      </a:accent2>
      <a:accent3>
        <a:srgbClr val="D3F5F7"/>
      </a:accent3>
      <a:accent4>
        <a:srgbClr val="D8F1EA"/>
      </a:accent4>
      <a:accent5>
        <a:srgbClr val="D4EBDA"/>
      </a:accent5>
      <a:accent6>
        <a:srgbClr val="DFECEB"/>
      </a:accent6>
      <a:hlink>
        <a:srgbClr val="E3F6C9"/>
      </a:hlink>
      <a:folHlink>
        <a:srgbClr val="FEE4B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225314_TF03460604" id="{ADDF9B4A-5B19-4CAF-A8A0-D5EF71E2F478}" vid="{C200600D-9228-401A-9542-E6E6E9896865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03cdf61-9bdb-4ab1-bf99-aabb6c694d24" xsi:nil="true"/>
    <lcf76f155ced4ddcb4097134ff3c332f xmlns="9b964530-3dac-4295-8091-817513bab33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0997BC53C669C4BA1E1F8FFC319988C" ma:contentTypeVersion="17" ma:contentTypeDescription="Ustvari nov dokument." ma:contentTypeScope="" ma:versionID="a70f87deba4bec325843bb5730e81d26">
  <xsd:schema xmlns:xsd="http://www.w3.org/2001/XMLSchema" xmlns:xs="http://www.w3.org/2001/XMLSchema" xmlns:p="http://schemas.microsoft.com/office/2006/metadata/properties" xmlns:ns2="703cdf61-9bdb-4ab1-bf99-aabb6c694d24" xmlns:ns3="9b964530-3dac-4295-8091-817513bab335" targetNamespace="http://schemas.microsoft.com/office/2006/metadata/properties" ma:root="true" ma:fieldsID="667769c748fb5f726ccf7c209ff260a1" ns2:_="" ns3:_="">
    <xsd:import namespace="703cdf61-9bdb-4ab1-bf99-aabb6c694d24"/>
    <xsd:import namespace="9b964530-3dac-4295-8091-817513bab33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3cdf61-9bdb-4ab1-bf99-aabb6c694d2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045dbe8-36ce-414e-b890-92d4d91653f2}" ma:internalName="TaxCatchAll" ma:showField="CatchAllData" ma:web="703cdf61-9bdb-4ab1-bf99-aabb6c694d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964530-3dac-4295-8091-817513bab3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Oznake slike" ma:readOnly="false" ma:fieldId="{5cf76f15-5ced-4ddc-b409-7134ff3c332f}" ma:taxonomyMulti="true" ma:sspId="74e670e0-036f-40c5-a94b-014558db02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CD9FDD-0B97-4CA6-876E-B56EAD2A23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BC12DD-74FF-4EA1-ACD2-00401522FD8F}">
  <ds:schemaRefs>
    <ds:schemaRef ds:uri="http://schemas.microsoft.com/office/2006/metadata/properties"/>
    <ds:schemaRef ds:uri="http://schemas.microsoft.com/office/infopath/2007/PartnerControls"/>
    <ds:schemaRef ds:uri="703cdf61-9bdb-4ab1-bf99-aabb6c694d24"/>
    <ds:schemaRef ds:uri="9b964530-3dac-4295-8091-817513bab335"/>
  </ds:schemaRefs>
</ds:datastoreItem>
</file>

<file path=customXml/itemProps3.xml><?xml version="1.0" encoding="utf-8"?>
<ds:datastoreItem xmlns:ds="http://schemas.openxmlformats.org/officeDocument/2006/customXml" ds:itemID="{5D9FCFC1-DDDB-4AA1-A8A3-02C775C017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3cdf61-9bdb-4ab1-bf99-aabb6c694d24"/>
    <ds:schemaRef ds:uri="9b964530-3dac-4295-8091-817513bab3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1255</TotalTime>
  <Words>878</Words>
  <Application>Microsoft Office PowerPoint</Application>
  <PresentationFormat>Širokozaslonsko</PresentationFormat>
  <Paragraphs>74</Paragraphs>
  <Slides>9</Slides>
  <Notes>4</Notes>
  <HiddenSlides>0</HiddenSlides>
  <MMClips>0</MMClips>
  <ScaleCrop>false</ScaleCrop>
  <HeadingPairs>
    <vt:vector size="6" baseType="variant">
      <vt:variant>
        <vt:lpstr>Uporabljene pisave</vt:lpstr>
      </vt:variant>
      <vt:variant>
        <vt:i4>9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9" baseType="lpstr">
      <vt:lpstr>Aptos</vt:lpstr>
      <vt:lpstr>Arial</vt:lpstr>
      <vt:lpstr>Bahnschrift SemiBold</vt:lpstr>
      <vt:lpstr>Calibri</vt:lpstr>
      <vt:lpstr>Century Gothic</vt:lpstr>
      <vt:lpstr>Georgia</vt:lpstr>
      <vt:lpstr>inherit</vt:lpstr>
      <vt:lpstr>Trebuchet MS</vt:lpstr>
      <vt:lpstr>Wingdings 2</vt:lpstr>
      <vt:lpstr>Predstavitev za izobraževanje</vt:lpstr>
      <vt:lpstr>Presentation of the association</vt:lpstr>
      <vt:lpstr>Goals of SCS: (1/2)</vt:lpstr>
      <vt:lpstr>Goals of SCS: (2/2)</vt:lpstr>
      <vt:lpstr>The primary tasks</vt:lpstr>
      <vt:lpstr>SCS's Membership in the International Confederation  of Contamination Control Societies (ICCCS)</vt:lpstr>
      <vt:lpstr>SCS Goals in the Field of Education:</vt:lpstr>
      <vt:lpstr>Current SCS Members</vt:lpstr>
      <vt:lpstr>Executive board of Slovenian Cleanroom Society: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Predstavitev združenja</dc:title>
  <dc:creator>Nataša Štirn</dc:creator>
  <cp:lastModifiedBy>Katarina Dolinar</cp:lastModifiedBy>
  <cp:revision>22</cp:revision>
  <dcterms:created xsi:type="dcterms:W3CDTF">2024-04-24T06:46:37Z</dcterms:created>
  <dcterms:modified xsi:type="dcterms:W3CDTF">2024-11-25T12:58:25Z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0x010100C0997BC53C669C4BA1E1F8FFC319988C</vt:lpwstr>
  </property>
  <property fmtid="{D5CDD505-2E9C-101B-9397-08002B2CF9AE}" pid="3" name="MediaServiceImageTags">
    <vt:lpwstr/>
  </property>
</Properties>
</file>